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6" r:id="rId4"/>
  </p:sldMasterIdLst>
  <p:notesMasterIdLst>
    <p:notesMasterId r:id="rId36"/>
  </p:notesMasterIdLst>
  <p:handoutMasterIdLst>
    <p:handoutMasterId r:id="rId37"/>
  </p:handoutMasterIdLst>
  <p:sldIdLst>
    <p:sldId id="338" r:id="rId5"/>
    <p:sldId id="342" r:id="rId6"/>
    <p:sldId id="336" r:id="rId7"/>
    <p:sldId id="343" r:id="rId8"/>
    <p:sldId id="265" r:id="rId9"/>
    <p:sldId id="345" r:id="rId10"/>
    <p:sldId id="335" r:id="rId11"/>
    <p:sldId id="356" r:id="rId12"/>
    <p:sldId id="355" r:id="rId13"/>
    <p:sldId id="358" r:id="rId14"/>
    <p:sldId id="324" r:id="rId15"/>
    <p:sldId id="321" r:id="rId16"/>
    <p:sldId id="357" r:id="rId17"/>
    <p:sldId id="333" r:id="rId18"/>
    <p:sldId id="260" r:id="rId19"/>
    <p:sldId id="313" r:id="rId20"/>
    <p:sldId id="312" r:id="rId21"/>
    <p:sldId id="320" r:id="rId22"/>
    <p:sldId id="318" r:id="rId23"/>
    <p:sldId id="362" r:id="rId24"/>
    <p:sldId id="314" r:id="rId25"/>
    <p:sldId id="297" r:id="rId26"/>
    <p:sldId id="316" r:id="rId27"/>
    <p:sldId id="295" r:id="rId28"/>
    <p:sldId id="298" r:id="rId29"/>
    <p:sldId id="303" r:id="rId30"/>
    <p:sldId id="354" r:id="rId31"/>
    <p:sldId id="304" r:id="rId32"/>
    <p:sldId id="351" r:id="rId33"/>
    <p:sldId id="352" r:id="rId34"/>
    <p:sldId id="35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4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871"/>
    <a:srgbClr val="D6DAC0"/>
    <a:srgbClr val="E1E8FF"/>
    <a:srgbClr val="B6BEFF"/>
    <a:srgbClr val="96B0FF"/>
    <a:srgbClr val="96ACFF"/>
    <a:srgbClr val="BDC7E9"/>
    <a:srgbClr val="98C1FE"/>
    <a:srgbClr val="0E55AC"/>
    <a:srgbClr val="A4C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6" autoAdjust="0"/>
    <p:restoredTop sz="93068" autoAdjust="0"/>
  </p:normalViewPr>
  <p:slideViewPr>
    <p:cSldViewPr snapToGrid="0">
      <p:cViewPr varScale="1">
        <p:scale>
          <a:sx n="73" d="100"/>
          <a:sy n="73" d="100"/>
        </p:scale>
        <p:origin x="-1116" y="-96"/>
      </p:cViewPr>
      <p:guideLst>
        <p:guide orient="horz" pos="2304"/>
        <p:guide pos="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6"/>
    </p:cViewPr>
  </p:sorterViewPr>
  <p:notesViewPr>
    <p:cSldViewPr snapToGrid="0">
      <p:cViewPr>
        <p:scale>
          <a:sx n="110" d="100"/>
          <a:sy n="110" d="100"/>
        </p:scale>
        <p:origin x="1363" y="-2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96632-D587-4041-9CB8-9FBAFF44A664}" type="doc">
      <dgm:prSet loTypeId="urn:microsoft.com/office/officeart/2005/8/layout/vList5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4D3CD26-7A81-415F-B597-C4F6F20E8498}">
      <dgm:prSet phldrT="[Text]" custT="1"/>
      <dgm:spPr>
        <a:gradFill rotWithShape="0">
          <a:gsLst>
            <a:gs pos="0">
              <a:srgbClr val="96B0FF"/>
            </a:gs>
            <a:gs pos="35000">
              <a:srgbClr val="B6BEFF"/>
            </a:gs>
            <a:gs pos="100000">
              <a:srgbClr val="E1E8FF"/>
            </a:gs>
          </a:gsLst>
        </a:gradFill>
      </dgm:spPr>
      <dgm:t>
        <a:bodyPr/>
        <a:lstStyle/>
        <a:p>
          <a:r>
            <a:rPr lang="en-US" sz="2000" b="1" dirty="0" smtClean="0">
              <a:latin typeface="+mj-lt"/>
            </a:rPr>
            <a:t>Security &amp; PCI Validation</a:t>
          </a:r>
          <a:endParaRPr lang="en-US" sz="2000" b="1" dirty="0">
            <a:latin typeface="+mj-lt"/>
          </a:endParaRPr>
        </a:p>
      </dgm:t>
    </dgm:pt>
    <dgm:pt modelId="{10D2566E-1EA1-4A91-A7DA-1C980728FDC6}" type="parTrans" cxnId="{BD326EC4-ED75-4349-B5E9-746F6BD3940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AA39867-4BF7-4CAE-9972-F51A7F6CEA58}" type="sibTrans" cxnId="{BD326EC4-ED75-4349-B5E9-746F6BD3940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8BC4C56-0FAE-4B0C-8041-55C56DE6758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Encryption TDES</a:t>
          </a:r>
          <a:r>
            <a:rPr lang="en-US" baseline="0" dirty="0" smtClean="0">
              <a:latin typeface="+mj-lt"/>
            </a:rPr>
            <a:t> (Triple Data Encryption Algorithm)</a:t>
          </a:r>
          <a:endParaRPr lang="en-US" baseline="0" dirty="0">
            <a:latin typeface="+mj-lt"/>
          </a:endParaRPr>
        </a:p>
      </dgm:t>
    </dgm:pt>
    <dgm:pt modelId="{C51DCC6A-636F-4074-94DE-7656E1F5544E}" type="parTrans" cxnId="{39452EEC-B4F8-4027-9515-554FFCBA2AF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7E5684D-A1AA-454D-BF39-A9D5BB11CEA2}" type="sibTrans" cxnId="{39452EEC-B4F8-4027-9515-554FFCBA2AF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795FBC4-D94E-48D6-98CB-96A7807973A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Supports PCI Requirements</a:t>
          </a:r>
          <a:endParaRPr lang="en-US" dirty="0">
            <a:latin typeface="+mj-lt"/>
          </a:endParaRPr>
        </a:p>
      </dgm:t>
    </dgm:pt>
    <dgm:pt modelId="{1E155084-589E-4371-9B6F-6EEEFE8180D4}" type="parTrans" cxnId="{3CC578FE-996B-47BE-8DC6-9B7B1CDB046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A3EF47E-078A-4D3B-84DC-92BE1BF87CC8}" type="sibTrans" cxnId="{3CC578FE-996B-47BE-8DC6-9B7B1CDB046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FC9AA33-D510-4F35-8962-769509F40917}">
      <dgm:prSet phldrT="[Text]" custT="1"/>
      <dgm:spPr>
        <a:gradFill rotWithShape="0">
          <a:gsLst>
            <a:gs pos="0">
              <a:srgbClr val="96B0FF"/>
            </a:gs>
            <a:gs pos="35000">
              <a:srgbClr val="B6BEFF"/>
            </a:gs>
            <a:gs pos="100000">
              <a:srgbClr val="E1E8FF"/>
            </a:gs>
          </a:gsLst>
        </a:gradFill>
      </dgm:spPr>
      <dgm:t>
        <a:bodyPr/>
        <a:lstStyle/>
        <a:p>
          <a:r>
            <a:rPr lang="en-US" sz="2000" b="1" dirty="0" smtClean="0">
              <a:latin typeface="+mj-lt"/>
            </a:rPr>
            <a:t>Theft Protection</a:t>
          </a:r>
          <a:endParaRPr lang="en-US" sz="2000" b="1" dirty="0">
            <a:latin typeface="+mj-lt"/>
          </a:endParaRPr>
        </a:p>
      </dgm:t>
    </dgm:pt>
    <dgm:pt modelId="{7BC618D4-C1A3-4C90-A2DE-F7A1B83C214E}" type="parTrans" cxnId="{503FE89A-B0C1-4DC7-89AF-A9E2677755B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8EECD06-0414-4EAE-B247-A52582408BFF}" type="sibTrans" cxnId="{503FE89A-B0C1-4DC7-89AF-A9E2677755B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3B195A-F944-4555-A6E5-81D780A3002D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Leading security software that helps avoid tablet theft; Computrace</a:t>
          </a:r>
          <a:r>
            <a:rPr lang="en-US" baseline="30000" dirty="0" smtClean="0">
              <a:latin typeface="+mj-lt"/>
            </a:rPr>
            <a:t>®</a:t>
          </a:r>
          <a:r>
            <a:rPr lang="en-US" dirty="0" smtClean="0">
              <a:latin typeface="+mj-lt"/>
            </a:rPr>
            <a:t> by Absolute Software</a:t>
          </a:r>
          <a:endParaRPr lang="en-US" dirty="0">
            <a:latin typeface="+mj-lt"/>
          </a:endParaRPr>
        </a:p>
      </dgm:t>
    </dgm:pt>
    <dgm:pt modelId="{862CDC76-1622-4C39-8E1C-ED7E90B26090}" type="parTrans" cxnId="{828C873C-BCBA-4146-B610-0B3D38B4DB3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3C9D48F-9179-41D1-873F-89AED1CD002B}" type="sibTrans" cxnId="{828C873C-BCBA-4146-B610-0B3D38B4DB3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9B8795A-21AE-4C3A-BAFE-782820CDB2FE}">
      <dgm:prSet phldrT="[Text]" custT="1"/>
      <dgm:spPr>
        <a:gradFill rotWithShape="0">
          <a:gsLst>
            <a:gs pos="0">
              <a:srgbClr val="96B0FF"/>
            </a:gs>
            <a:gs pos="35000">
              <a:srgbClr val="B6BEFF"/>
            </a:gs>
            <a:gs pos="100000">
              <a:srgbClr val="E1E8FF"/>
            </a:gs>
          </a:gsLst>
        </a:gradFill>
      </dgm:spPr>
      <dgm:t>
        <a:bodyPr/>
        <a:lstStyle/>
        <a:p>
          <a:r>
            <a:rPr lang="en-US" sz="2000" b="1" dirty="0" smtClean="0">
              <a:latin typeface="+mj-lt"/>
            </a:rPr>
            <a:t>Integration</a:t>
          </a:r>
          <a:endParaRPr lang="en-US" sz="2000" b="1" dirty="0">
            <a:latin typeface="+mj-lt"/>
          </a:endParaRPr>
        </a:p>
      </dgm:t>
    </dgm:pt>
    <dgm:pt modelId="{25010EAA-E1E5-47DA-B3B9-9DA09E751054}" type="parTrans" cxnId="{A7DD8BC4-3B8C-4830-AC79-22A524B552A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9D2654-B649-427A-9B88-629AE7DB397D}" type="sibTrans" cxnId="{A7DD8BC4-3B8C-4830-AC79-22A524B552A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639E9D-1E25-4B04-AE9C-0D71C27999F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Windows-based for integration of MPOS into existing systems</a:t>
          </a:r>
          <a:endParaRPr lang="en-US" dirty="0">
            <a:latin typeface="+mj-lt"/>
          </a:endParaRPr>
        </a:p>
      </dgm:t>
    </dgm:pt>
    <dgm:pt modelId="{62042A00-711E-4B5C-ADA1-0364D73FC9B0}" type="parTrans" cxnId="{A87BA86D-14F1-49A2-BD54-7AC127B9087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21F19FA-F0CD-46A7-B293-4213A4F960AF}" type="sibTrans" cxnId="{A87BA86D-14F1-49A2-BD54-7AC127B9087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B152091-60CF-4C06-84D1-89A284CAE0C9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Device Management</a:t>
          </a:r>
          <a:endParaRPr lang="en-US" sz="2000" b="1" dirty="0">
            <a:latin typeface="+mj-lt"/>
          </a:endParaRPr>
        </a:p>
      </dgm:t>
    </dgm:pt>
    <dgm:pt modelId="{5D8DB96C-282F-4A21-BF16-0E0FF359B5D3}" type="parTrans" cxnId="{9FD672F1-9E6F-4582-87AC-FB3FAA85938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2659ED2-F2CF-4647-BBBE-7D07E39C5E76}" type="sibTrans" cxnId="{9FD672F1-9E6F-4582-87AC-FB3FAA85938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912CD0F-053F-4E67-B6EE-A782A813FAEF}">
      <dgm:prSet/>
      <dgm:spPr/>
      <dgm:t>
        <a:bodyPr/>
        <a:lstStyle/>
        <a:p>
          <a:r>
            <a:rPr lang="en-US" dirty="0" smtClean="0">
              <a:latin typeface="+mj-lt"/>
            </a:rPr>
            <a:t>No need for pairing</a:t>
          </a:r>
          <a:endParaRPr lang="en-US" dirty="0">
            <a:latin typeface="+mj-lt"/>
          </a:endParaRPr>
        </a:p>
      </dgm:t>
    </dgm:pt>
    <dgm:pt modelId="{1D92E264-BE77-46FD-8B79-399D67498DC8}" type="parTrans" cxnId="{9F69ABF8-9E33-45DC-989C-1BA8177EF0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4485C25-1F45-4ECC-BB12-F31C41919511}" type="sibTrans" cxnId="{9F69ABF8-9E33-45DC-989C-1BA8177EF0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7BFEA6-1EB8-4524-9C34-83F3A1DE8AC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MagTek IntelliHead MSR </a:t>
          </a:r>
          <a:endParaRPr lang="en-US" dirty="0">
            <a:latin typeface="+mj-lt"/>
          </a:endParaRPr>
        </a:p>
      </dgm:t>
    </dgm:pt>
    <dgm:pt modelId="{6D69435E-5D86-4F34-BA4C-0FE50D752165}" type="parTrans" cxnId="{0557E266-D234-441E-871F-34851C030D8A}">
      <dgm:prSet/>
      <dgm:spPr/>
      <dgm:t>
        <a:bodyPr/>
        <a:lstStyle/>
        <a:p>
          <a:endParaRPr lang="en-US"/>
        </a:p>
      </dgm:t>
    </dgm:pt>
    <dgm:pt modelId="{6BC5FD53-6E59-4511-85BB-2863E547AAC1}" type="sibTrans" cxnId="{0557E266-D234-441E-871F-34851C030D8A}">
      <dgm:prSet/>
      <dgm:spPr/>
      <dgm:t>
        <a:bodyPr/>
        <a:lstStyle/>
        <a:p>
          <a:endParaRPr lang="en-US"/>
        </a:p>
      </dgm:t>
    </dgm:pt>
    <dgm:pt modelId="{4BED58DA-4754-440C-82DE-9EC2CEAC53AF}">
      <dgm:prSet/>
      <dgm:spPr/>
      <dgm:t>
        <a:bodyPr/>
        <a:lstStyle/>
        <a:p>
          <a:r>
            <a:rPr lang="en-US" dirty="0" smtClean="0">
              <a:latin typeface="+mj-lt"/>
            </a:rPr>
            <a:t>Serves as seamless, simple payment terminal</a:t>
          </a:r>
          <a:endParaRPr lang="en-US" dirty="0">
            <a:latin typeface="+mj-lt"/>
          </a:endParaRPr>
        </a:p>
      </dgm:t>
    </dgm:pt>
    <dgm:pt modelId="{57B74444-A194-4483-97E9-D80AC3914EA2}" type="parTrans" cxnId="{426DE252-217A-40A5-A51F-7F7D937E82BC}">
      <dgm:prSet/>
      <dgm:spPr/>
      <dgm:t>
        <a:bodyPr/>
        <a:lstStyle/>
        <a:p>
          <a:endParaRPr lang="en-US"/>
        </a:p>
      </dgm:t>
    </dgm:pt>
    <dgm:pt modelId="{7D6D47FC-23D1-453F-B955-527CFD3EBEBA}" type="sibTrans" cxnId="{426DE252-217A-40A5-A51F-7F7D937E82BC}">
      <dgm:prSet/>
      <dgm:spPr/>
      <dgm:t>
        <a:bodyPr/>
        <a:lstStyle/>
        <a:p>
          <a:endParaRPr lang="en-US"/>
        </a:p>
      </dgm:t>
    </dgm:pt>
    <dgm:pt modelId="{BD50FACA-5C5B-48C8-A36A-5A2DCB766CEF}">
      <dgm:prSet/>
      <dgm:spPr/>
      <dgm:t>
        <a:bodyPr/>
        <a:lstStyle/>
        <a:p>
          <a:r>
            <a:rPr lang="en-US" dirty="0" smtClean="0">
              <a:latin typeface="+mj-lt"/>
            </a:rPr>
            <a:t>Up to a full workday of power and rapid charging options</a:t>
          </a:r>
          <a:endParaRPr lang="en-US" dirty="0">
            <a:latin typeface="+mj-lt"/>
          </a:endParaRPr>
        </a:p>
      </dgm:t>
    </dgm:pt>
    <dgm:pt modelId="{9FA9ACDA-B62B-4B7A-8970-B4F78CF3386E}" type="parTrans" cxnId="{970DB07A-1769-4F7A-9F8D-7C3D237DE6E3}">
      <dgm:prSet/>
      <dgm:spPr/>
      <dgm:t>
        <a:bodyPr/>
        <a:lstStyle/>
        <a:p>
          <a:endParaRPr lang="en-US"/>
        </a:p>
      </dgm:t>
    </dgm:pt>
    <dgm:pt modelId="{05A250A1-A603-412A-A85E-76C86AEAAA66}" type="sibTrans" cxnId="{970DB07A-1769-4F7A-9F8D-7C3D237DE6E3}">
      <dgm:prSet/>
      <dgm:spPr/>
      <dgm:t>
        <a:bodyPr/>
        <a:lstStyle/>
        <a:p>
          <a:endParaRPr lang="en-US"/>
        </a:p>
      </dgm:t>
    </dgm:pt>
    <dgm:pt modelId="{1DBEE845-526E-44E5-A9ED-D9337B2EA34F}">
      <dgm:prSet/>
      <dgm:spPr/>
      <dgm:t>
        <a:bodyPr/>
        <a:lstStyle/>
        <a:p>
          <a:r>
            <a:rPr lang="en-US" dirty="0" smtClean="0">
              <a:latin typeface="+mj-lt"/>
            </a:rPr>
            <a:t>Locking solutions available</a:t>
          </a:r>
          <a:endParaRPr lang="en-US" dirty="0">
            <a:latin typeface="+mj-lt"/>
          </a:endParaRPr>
        </a:p>
      </dgm:t>
    </dgm:pt>
    <dgm:pt modelId="{3D49F9D4-EABD-4B37-B3EC-1A5578D94176}" type="parTrans" cxnId="{7795E808-BA20-4122-BA88-29C3FC55C6CF}">
      <dgm:prSet/>
      <dgm:spPr/>
      <dgm:t>
        <a:bodyPr/>
        <a:lstStyle/>
        <a:p>
          <a:endParaRPr lang="en-US"/>
        </a:p>
      </dgm:t>
    </dgm:pt>
    <dgm:pt modelId="{88503E25-633B-47E6-B27C-6405108BB96D}" type="sibTrans" cxnId="{7795E808-BA20-4122-BA88-29C3FC55C6CF}">
      <dgm:prSet/>
      <dgm:spPr/>
      <dgm:t>
        <a:bodyPr/>
        <a:lstStyle/>
        <a:p>
          <a:endParaRPr lang="en-US"/>
        </a:p>
      </dgm:t>
    </dgm:pt>
    <dgm:pt modelId="{57768C80-AAF8-4339-913E-1615BBDC1AD4}" type="pres">
      <dgm:prSet presAssocID="{6EC96632-D587-4041-9CB8-9FBAFF44A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135289-280E-4562-81E9-FFAD1DE34B23}" type="pres">
      <dgm:prSet presAssocID="{B4D3CD26-7A81-415F-B597-C4F6F20E8498}" presName="linNode" presStyleCnt="0"/>
      <dgm:spPr/>
    </dgm:pt>
    <dgm:pt modelId="{85732C15-8DB5-4F6F-8653-249E6B59D750}" type="pres">
      <dgm:prSet presAssocID="{B4D3CD26-7A81-415F-B597-C4F6F20E849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105E7-EDB6-45EA-AD53-B2A242B06D06}" type="pres">
      <dgm:prSet presAssocID="{B4D3CD26-7A81-415F-B597-C4F6F20E849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A8531-6474-4596-B22F-49EDDED0E089}" type="pres">
      <dgm:prSet presAssocID="{FAA39867-4BF7-4CAE-9972-F51A7F6CEA58}" presName="sp" presStyleCnt="0"/>
      <dgm:spPr/>
    </dgm:pt>
    <dgm:pt modelId="{14F4D3C7-782F-4E2B-A18A-2260B8C57096}" type="pres">
      <dgm:prSet presAssocID="{2FC9AA33-D510-4F35-8962-769509F40917}" presName="linNode" presStyleCnt="0"/>
      <dgm:spPr/>
    </dgm:pt>
    <dgm:pt modelId="{58E704DC-B3CC-4945-AEC7-8A0F40327600}" type="pres">
      <dgm:prSet presAssocID="{2FC9AA33-D510-4F35-8962-769509F4091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D2054-D2EB-4B99-87A7-FFDDBF7185F9}" type="pres">
      <dgm:prSet presAssocID="{2FC9AA33-D510-4F35-8962-769509F4091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30BFD-EFB1-4783-A26A-811F1A79A079}" type="pres">
      <dgm:prSet presAssocID="{88EECD06-0414-4EAE-B247-A52582408BFF}" presName="sp" presStyleCnt="0"/>
      <dgm:spPr/>
    </dgm:pt>
    <dgm:pt modelId="{2228CE96-5158-4A18-AA1F-8B00618EB328}" type="pres">
      <dgm:prSet presAssocID="{A9B8795A-21AE-4C3A-BAFE-782820CDB2FE}" presName="linNode" presStyleCnt="0"/>
      <dgm:spPr/>
    </dgm:pt>
    <dgm:pt modelId="{59BE76CB-9D96-4973-A0A7-FB2048642A9A}" type="pres">
      <dgm:prSet presAssocID="{A9B8795A-21AE-4C3A-BAFE-782820CDB2F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FA87F-352F-4ECA-A766-CBB28C4797DF}" type="pres">
      <dgm:prSet presAssocID="{A9B8795A-21AE-4C3A-BAFE-782820CDB2F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8982-9094-4E24-A12C-1BCED6248A7B}" type="pres">
      <dgm:prSet presAssocID="{249D2654-B649-427A-9B88-629AE7DB397D}" presName="sp" presStyleCnt="0"/>
      <dgm:spPr/>
    </dgm:pt>
    <dgm:pt modelId="{6B656A9C-FF92-447A-AB5C-FE981030879E}" type="pres">
      <dgm:prSet presAssocID="{AB152091-60CF-4C06-84D1-89A284CAE0C9}" presName="linNode" presStyleCnt="0"/>
      <dgm:spPr/>
    </dgm:pt>
    <dgm:pt modelId="{F6137CAA-BD61-487E-A2C4-53A73FAA8606}" type="pres">
      <dgm:prSet presAssocID="{AB152091-60CF-4C06-84D1-89A284CAE0C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14288-927D-4F14-8037-4528BCCD7DCB}" type="pres">
      <dgm:prSet presAssocID="{AB152091-60CF-4C06-84D1-89A284CAE0C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A6FA5-CE64-40C2-87F7-F51B4E3EF80E}" type="presOf" srcId="{AB152091-60CF-4C06-84D1-89A284CAE0C9}" destId="{F6137CAA-BD61-487E-A2C4-53A73FAA8606}" srcOrd="0" destOrd="0" presId="urn:microsoft.com/office/officeart/2005/8/layout/vList5"/>
    <dgm:cxn modelId="{9F69ABF8-9E33-45DC-989C-1BA8177EF0FC}" srcId="{AB152091-60CF-4C06-84D1-89A284CAE0C9}" destId="{C912CD0F-053F-4E67-B6EE-A782A813FAEF}" srcOrd="0" destOrd="0" parTransId="{1D92E264-BE77-46FD-8B79-399D67498DC8}" sibTransId="{A4485C25-1F45-4ECC-BB12-F31C41919511}"/>
    <dgm:cxn modelId="{0557E266-D234-441E-871F-34851C030D8A}" srcId="{B4D3CD26-7A81-415F-B597-C4F6F20E8498}" destId="{7C7BFEA6-1EB8-4524-9C34-83F3A1DE8AC6}" srcOrd="2" destOrd="0" parTransId="{6D69435E-5D86-4F34-BA4C-0FE50D752165}" sibTransId="{6BC5FD53-6E59-4511-85BB-2863E547AAC1}"/>
    <dgm:cxn modelId="{7795E808-BA20-4122-BA88-29C3FC55C6CF}" srcId="{AB152091-60CF-4C06-84D1-89A284CAE0C9}" destId="{1DBEE845-526E-44E5-A9ED-D9337B2EA34F}" srcOrd="2" destOrd="0" parTransId="{3D49F9D4-EABD-4B37-B3EC-1A5578D94176}" sibTransId="{88503E25-633B-47E6-B27C-6405108BB96D}"/>
    <dgm:cxn modelId="{39452EEC-B4F8-4027-9515-554FFCBA2AF7}" srcId="{B4D3CD26-7A81-415F-B597-C4F6F20E8498}" destId="{98BC4C56-0FAE-4B0C-8041-55C56DE6758E}" srcOrd="0" destOrd="0" parTransId="{C51DCC6A-636F-4074-94DE-7656E1F5544E}" sibTransId="{37E5684D-A1AA-454D-BF39-A9D5BB11CEA2}"/>
    <dgm:cxn modelId="{5911703D-2D2C-468D-9BF7-56C87F058ECA}" type="presOf" srcId="{1DBEE845-526E-44E5-A9ED-D9337B2EA34F}" destId="{EB514288-927D-4F14-8037-4528BCCD7DCB}" srcOrd="0" destOrd="2" presId="urn:microsoft.com/office/officeart/2005/8/layout/vList5"/>
    <dgm:cxn modelId="{426DE252-217A-40A5-A51F-7F7D937E82BC}" srcId="{A9B8795A-21AE-4C3A-BAFE-782820CDB2FE}" destId="{4BED58DA-4754-440C-82DE-9EC2CEAC53AF}" srcOrd="1" destOrd="0" parTransId="{57B74444-A194-4483-97E9-D80AC3914EA2}" sibTransId="{7D6D47FC-23D1-453F-B955-527CFD3EBEBA}"/>
    <dgm:cxn modelId="{C4E3BF9A-0480-4BB2-B135-4E27CE2DD328}" type="presOf" srcId="{613B195A-F944-4555-A6E5-81D780A3002D}" destId="{B74D2054-D2EB-4B99-87A7-FFDDBF7185F9}" srcOrd="0" destOrd="0" presId="urn:microsoft.com/office/officeart/2005/8/layout/vList5"/>
    <dgm:cxn modelId="{95ABC6E7-BBEE-49F8-AA7C-30C3BD8BFF28}" type="presOf" srcId="{4BED58DA-4754-440C-82DE-9EC2CEAC53AF}" destId="{629FA87F-352F-4ECA-A766-CBB28C4797DF}" srcOrd="0" destOrd="1" presId="urn:microsoft.com/office/officeart/2005/8/layout/vList5"/>
    <dgm:cxn modelId="{CE00964B-1516-4B8D-950B-E9494A8FA738}" type="presOf" srcId="{81639E9D-1E25-4B04-AE9C-0D71C27999F6}" destId="{629FA87F-352F-4ECA-A766-CBB28C4797DF}" srcOrd="0" destOrd="0" presId="urn:microsoft.com/office/officeart/2005/8/layout/vList5"/>
    <dgm:cxn modelId="{3CC578FE-996B-47BE-8DC6-9B7B1CDB046D}" srcId="{B4D3CD26-7A81-415F-B597-C4F6F20E8498}" destId="{B795FBC4-D94E-48D6-98CB-96A7807973A8}" srcOrd="1" destOrd="0" parTransId="{1E155084-589E-4371-9B6F-6EEEFE8180D4}" sibTransId="{CA3EF47E-078A-4D3B-84DC-92BE1BF87CC8}"/>
    <dgm:cxn modelId="{41118D44-7BD2-4E13-AB2D-BEC9E1826BAC}" type="presOf" srcId="{A9B8795A-21AE-4C3A-BAFE-782820CDB2FE}" destId="{59BE76CB-9D96-4973-A0A7-FB2048642A9A}" srcOrd="0" destOrd="0" presId="urn:microsoft.com/office/officeart/2005/8/layout/vList5"/>
    <dgm:cxn modelId="{217DA0C1-3B23-4C68-82AF-EAFFBCEE5995}" type="presOf" srcId="{6EC96632-D587-4041-9CB8-9FBAFF44A664}" destId="{57768C80-AAF8-4339-913E-1615BBDC1AD4}" srcOrd="0" destOrd="0" presId="urn:microsoft.com/office/officeart/2005/8/layout/vList5"/>
    <dgm:cxn modelId="{14F1DD31-D729-4D32-B7D2-13E082E094DB}" type="presOf" srcId="{2FC9AA33-D510-4F35-8962-769509F40917}" destId="{58E704DC-B3CC-4945-AEC7-8A0F40327600}" srcOrd="0" destOrd="0" presId="urn:microsoft.com/office/officeart/2005/8/layout/vList5"/>
    <dgm:cxn modelId="{A7DD8BC4-3B8C-4830-AC79-22A524B552AA}" srcId="{6EC96632-D587-4041-9CB8-9FBAFF44A664}" destId="{A9B8795A-21AE-4C3A-BAFE-782820CDB2FE}" srcOrd="2" destOrd="0" parTransId="{25010EAA-E1E5-47DA-B3B9-9DA09E751054}" sibTransId="{249D2654-B649-427A-9B88-629AE7DB397D}"/>
    <dgm:cxn modelId="{3B6C7A8A-7F8F-404E-8EC1-376A89E8FAD4}" type="presOf" srcId="{98BC4C56-0FAE-4B0C-8041-55C56DE6758E}" destId="{7AD105E7-EDB6-45EA-AD53-B2A242B06D06}" srcOrd="0" destOrd="0" presId="urn:microsoft.com/office/officeart/2005/8/layout/vList5"/>
    <dgm:cxn modelId="{9FD672F1-9E6F-4582-87AC-FB3FAA859385}" srcId="{6EC96632-D587-4041-9CB8-9FBAFF44A664}" destId="{AB152091-60CF-4C06-84D1-89A284CAE0C9}" srcOrd="3" destOrd="0" parTransId="{5D8DB96C-282F-4A21-BF16-0E0FF359B5D3}" sibTransId="{72659ED2-F2CF-4647-BBBE-7D07E39C5E76}"/>
    <dgm:cxn modelId="{C5DEE48C-38B1-4954-8362-5A2426B5D47D}" type="presOf" srcId="{7C7BFEA6-1EB8-4524-9C34-83F3A1DE8AC6}" destId="{7AD105E7-EDB6-45EA-AD53-B2A242B06D06}" srcOrd="0" destOrd="2" presId="urn:microsoft.com/office/officeart/2005/8/layout/vList5"/>
    <dgm:cxn modelId="{970DB07A-1769-4F7A-9F8D-7C3D237DE6E3}" srcId="{AB152091-60CF-4C06-84D1-89A284CAE0C9}" destId="{BD50FACA-5C5B-48C8-A36A-5A2DCB766CEF}" srcOrd="1" destOrd="0" parTransId="{9FA9ACDA-B62B-4B7A-8970-B4F78CF3386E}" sibTransId="{05A250A1-A603-412A-A85E-76C86AEAAA66}"/>
    <dgm:cxn modelId="{503FE89A-B0C1-4DC7-89AF-A9E2677755BE}" srcId="{6EC96632-D587-4041-9CB8-9FBAFF44A664}" destId="{2FC9AA33-D510-4F35-8962-769509F40917}" srcOrd="1" destOrd="0" parTransId="{7BC618D4-C1A3-4C90-A2DE-F7A1B83C214E}" sibTransId="{88EECD06-0414-4EAE-B247-A52582408BFF}"/>
    <dgm:cxn modelId="{36DF10A6-A48E-4D58-896E-4C2C1009FFC0}" type="presOf" srcId="{C912CD0F-053F-4E67-B6EE-A782A813FAEF}" destId="{EB514288-927D-4F14-8037-4528BCCD7DCB}" srcOrd="0" destOrd="0" presId="urn:microsoft.com/office/officeart/2005/8/layout/vList5"/>
    <dgm:cxn modelId="{68CB6A8C-A771-4A08-B611-91E5D224F686}" type="presOf" srcId="{BD50FACA-5C5B-48C8-A36A-5A2DCB766CEF}" destId="{EB514288-927D-4F14-8037-4528BCCD7DCB}" srcOrd="0" destOrd="1" presId="urn:microsoft.com/office/officeart/2005/8/layout/vList5"/>
    <dgm:cxn modelId="{A3F206AA-6BCC-458C-872F-D2A9AE8C25FA}" type="presOf" srcId="{B795FBC4-D94E-48D6-98CB-96A7807973A8}" destId="{7AD105E7-EDB6-45EA-AD53-B2A242B06D06}" srcOrd="0" destOrd="1" presId="urn:microsoft.com/office/officeart/2005/8/layout/vList5"/>
    <dgm:cxn modelId="{66179C29-8572-4B60-A4D8-DD0D3E59E286}" type="presOf" srcId="{B4D3CD26-7A81-415F-B597-C4F6F20E8498}" destId="{85732C15-8DB5-4F6F-8653-249E6B59D750}" srcOrd="0" destOrd="0" presId="urn:microsoft.com/office/officeart/2005/8/layout/vList5"/>
    <dgm:cxn modelId="{A87BA86D-14F1-49A2-BD54-7AC127B9087B}" srcId="{A9B8795A-21AE-4C3A-BAFE-782820CDB2FE}" destId="{81639E9D-1E25-4B04-AE9C-0D71C27999F6}" srcOrd="0" destOrd="0" parTransId="{62042A00-711E-4B5C-ADA1-0364D73FC9B0}" sibTransId="{D21F19FA-F0CD-46A7-B293-4213A4F960AF}"/>
    <dgm:cxn modelId="{BD326EC4-ED75-4349-B5E9-746F6BD39401}" srcId="{6EC96632-D587-4041-9CB8-9FBAFF44A664}" destId="{B4D3CD26-7A81-415F-B597-C4F6F20E8498}" srcOrd="0" destOrd="0" parTransId="{10D2566E-1EA1-4A91-A7DA-1C980728FDC6}" sibTransId="{FAA39867-4BF7-4CAE-9972-F51A7F6CEA58}"/>
    <dgm:cxn modelId="{828C873C-BCBA-4146-B610-0B3D38B4DB37}" srcId="{2FC9AA33-D510-4F35-8962-769509F40917}" destId="{613B195A-F944-4555-A6E5-81D780A3002D}" srcOrd="0" destOrd="0" parTransId="{862CDC76-1622-4C39-8E1C-ED7E90B26090}" sibTransId="{43C9D48F-9179-41D1-873F-89AED1CD002B}"/>
    <dgm:cxn modelId="{D46D45F1-64D7-4488-A9C9-2190A0FD447A}" type="presParOf" srcId="{57768C80-AAF8-4339-913E-1615BBDC1AD4}" destId="{B3135289-280E-4562-81E9-FFAD1DE34B23}" srcOrd="0" destOrd="0" presId="urn:microsoft.com/office/officeart/2005/8/layout/vList5"/>
    <dgm:cxn modelId="{A101C37E-E122-47CD-BF27-2AAA12C4505C}" type="presParOf" srcId="{B3135289-280E-4562-81E9-FFAD1DE34B23}" destId="{85732C15-8DB5-4F6F-8653-249E6B59D750}" srcOrd="0" destOrd="0" presId="urn:microsoft.com/office/officeart/2005/8/layout/vList5"/>
    <dgm:cxn modelId="{7E964F6E-7C38-4870-9DF2-F3F47C22C409}" type="presParOf" srcId="{B3135289-280E-4562-81E9-FFAD1DE34B23}" destId="{7AD105E7-EDB6-45EA-AD53-B2A242B06D06}" srcOrd="1" destOrd="0" presId="urn:microsoft.com/office/officeart/2005/8/layout/vList5"/>
    <dgm:cxn modelId="{56F537BC-29DC-4A92-8958-86A5F99404DF}" type="presParOf" srcId="{57768C80-AAF8-4339-913E-1615BBDC1AD4}" destId="{91BA8531-6474-4596-B22F-49EDDED0E089}" srcOrd="1" destOrd="0" presId="urn:microsoft.com/office/officeart/2005/8/layout/vList5"/>
    <dgm:cxn modelId="{4A30AFAA-9F28-4ABF-895F-D5E139C60FEB}" type="presParOf" srcId="{57768C80-AAF8-4339-913E-1615BBDC1AD4}" destId="{14F4D3C7-782F-4E2B-A18A-2260B8C57096}" srcOrd="2" destOrd="0" presId="urn:microsoft.com/office/officeart/2005/8/layout/vList5"/>
    <dgm:cxn modelId="{1143E93B-74D8-4CA9-A68F-E15BDDC309B8}" type="presParOf" srcId="{14F4D3C7-782F-4E2B-A18A-2260B8C57096}" destId="{58E704DC-B3CC-4945-AEC7-8A0F40327600}" srcOrd="0" destOrd="0" presId="urn:microsoft.com/office/officeart/2005/8/layout/vList5"/>
    <dgm:cxn modelId="{A7C5EC95-5044-4CAE-93E8-80691ACFBCDC}" type="presParOf" srcId="{14F4D3C7-782F-4E2B-A18A-2260B8C57096}" destId="{B74D2054-D2EB-4B99-87A7-FFDDBF7185F9}" srcOrd="1" destOrd="0" presId="urn:microsoft.com/office/officeart/2005/8/layout/vList5"/>
    <dgm:cxn modelId="{76353007-F898-4254-8137-10221EDC7D8A}" type="presParOf" srcId="{57768C80-AAF8-4339-913E-1615BBDC1AD4}" destId="{9F830BFD-EFB1-4783-A26A-811F1A79A079}" srcOrd="3" destOrd="0" presId="urn:microsoft.com/office/officeart/2005/8/layout/vList5"/>
    <dgm:cxn modelId="{31006883-68EE-4CBD-A479-53E9273B8344}" type="presParOf" srcId="{57768C80-AAF8-4339-913E-1615BBDC1AD4}" destId="{2228CE96-5158-4A18-AA1F-8B00618EB328}" srcOrd="4" destOrd="0" presId="urn:microsoft.com/office/officeart/2005/8/layout/vList5"/>
    <dgm:cxn modelId="{37974C89-7D80-4878-ACBB-FC6BE1A7CE8E}" type="presParOf" srcId="{2228CE96-5158-4A18-AA1F-8B00618EB328}" destId="{59BE76CB-9D96-4973-A0A7-FB2048642A9A}" srcOrd="0" destOrd="0" presId="urn:microsoft.com/office/officeart/2005/8/layout/vList5"/>
    <dgm:cxn modelId="{37BD9E53-0537-4D4D-9763-8DDEB194E880}" type="presParOf" srcId="{2228CE96-5158-4A18-AA1F-8B00618EB328}" destId="{629FA87F-352F-4ECA-A766-CBB28C4797DF}" srcOrd="1" destOrd="0" presId="urn:microsoft.com/office/officeart/2005/8/layout/vList5"/>
    <dgm:cxn modelId="{98B4925A-A807-42CE-90DB-39D9AC2347ED}" type="presParOf" srcId="{57768C80-AAF8-4339-913E-1615BBDC1AD4}" destId="{9A408982-9094-4E24-A12C-1BCED6248A7B}" srcOrd="5" destOrd="0" presId="urn:microsoft.com/office/officeart/2005/8/layout/vList5"/>
    <dgm:cxn modelId="{3C767B6E-1501-4904-8FF6-911DE8C905FF}" type="presParOf" srcId="{57768C80-AAF8-4339-913E-1615BBDC1AD4}" destId="{6B656A9C-FF92-447A-AB5C-FE981030879E}" srcOrd="6" destOrd="0" presId="urn:microsoft.com/office/officeart/2005/8/layout/vList5"/>
    <dgm:cxn modelId="{8C604CEA-098E-41A1-8A70-D7B7B2BB69B5}" type="presParOf" srcId="{6B656A9C-FF92-447A-AB5C-FE981030879E}" destId="{F6137CAA-BD61-487E-A2C4-53A73FAA8606}" srcOrd="0" destOrd="0" presId="urn:microsoft.com/office/officeart/2005/8/layout/vList5"/>
    <dgm:cxn modelId="{47FC7EB0-0BF0-4E98-89F0-ABEFACF0CE2E}" type="presParOf" srcId="{6B656A9C-FF92-447A-AB5C-FE981030879E}" destId="{EB514288-927D-4F14-8037-4528BCCD7D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105E7-EDB6-45EA-AD53-B2A242B06D06}">
      <dsp:nvSpPr>
        <dsp:cNvPr id="0" name=""/>
        <dsp:cNvSpPr/>
      </dsp:nvSpPr>
      <dsp:spPr>
        <a:xfrm rot="5400000">
          <a:off x="4520862" y="-1833946"/>
          <a:ext cx="748190" cy="460701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Encryption TDES</a:t>
          </a:r>
          <a:r>
            <a:rPr lang="en-US" sz="1300" kern="1200" baseline="0" dirty="0" smtClean="0">
              <a:latin typeface="+mj-lt"/>
            </a:rPr>
            <a:t> (Triple Data Encryption Algorithm)</a:t>
          </a:r>
          <a:endParaRPr lang="en-US" sz="1300" kern="1200" baseline="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Supports PCI Requirements</a:t>
          </a:r>
          <a:endParaRPr lang="en-US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MagTek IntelliHead MSR </a:t>
          </a:r>
          <a:endParaRPr lang="en-US" sz="1300" kern="1200" dirty="0">
            <a:latin typeface="+mj-lt"/>
          </a:endParaRPr>
        </a:p>
      </dsp:txBody>
      <dsp:txXfrm rot="-5400000">
        <a:off x="2591448" y="131992"/>
        <a:ext cx="4570494" cy="675142"/>
      </dsp:txXfrm>
    </dsp:sp>
    <dsp:sp modelId="{85732C15-8DB5-4F6F-8653-249E6B59D750}">
      <dsp:nvSpPr>
        <dsp:cNvPr id="0" name=""/>
        <dsp:cNvSpPr/>
      </dsp:nvSpPr>
      <dsp:spPr>
        <a:xfrm>
          <a:off x="0" y="1944"/>
          <a:ext cx="2591448" cy="935237"/>
        </a:xfrm>
        <a:prstGeom prst="roundRect">
          <a:avLst/>
        </a:prstGeom>
        <a:gradFill rotWithShape="0">
          <a:gsLst>
            <a:gs pos="0">
              <a:srgbClr val="96B0FF"/>
            </a:gs>
            <a:gs pos="35000">
              <a:srgbClr val="B6BEFF"/>
            </a:gs>
            <a:gs pos="100000">
              <a:srgbClr val="E1E8F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Security &amp; PCI Validation</a:t>
          </a:r>
          <a:endParaRPr lang="en-US" sz="2000" b="1" kern="1200" dirty="0">
            <a:latin typeface="+mj-lt"/>
          </a:endParaRPr>
        </a:p>
      </dsp:txBody>
      <dsp:txXfrm>
        <a:off x="45655" y="47599"/>
        <a:ext cx="2500138" cy="843927"/>
      </dsp:txXfrm>
    </dsp:sp>
    <dsp:sp modelId="{B74D2054-D2EB-4B99-87A7-FFDDBF7185F9}">
      <dsp:nvSpPr>
        <dsp:cNvPr id="0" name=""/>
        <dsp:cNvSpPr/>
      </dsp:nvSpPr>
      <dsp:spPr>
        <a:xfrm rot="5400000">
          <a:off x="4520862" y="-851946"/>
          <a:ext cx="748190" cy="460701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Leading security software that helps avoid tablet theft; Computrace</a:t>
          </a:r>
          <a:r>
            <a:rPr lang="en-US" sz="1300" kern="1200" baseline="30000" dirty="0" smtClean="0">
              <a:latin typeface="+mj-lt"/>
            </a:rPr>
            <a:t>®</a:t>
          </a:r>
          <a:r>
            <a:rPr lang="en-US" sz="1300" kern="1200" dirty="0" smtClean="0">
              <a:latin typeface="+mj-lt"/>
            </a:rPr>
            <a:t> by Absolute Software</a:t>
          </a:r>
          <a:endParaRPr lang="en-US" sz="1300" kern="1200" dirty="0">
            <a:latin typeface="+mj-lt"/>
          </a:endParaRPr>
        </a:p>
      </dsp:txBody>
      <dsp:txXfrm rot="-5400000">
        <a:off x="2591448" y="1113992"/>
        <a:ext cx="4570494" cy="675142"/>
      </dsp:txXfrm>
    </dsp:sp>
    <dsp:sp modelId="{58E704DC-B3CC-4945-AEC7-8A0F40327600}">
      <dsp:nvSpPr>
        <dsp:cNvPr id="0" name=""/>
        <dsp:cNvSpPr/>
      </dsp:nvSpPr>
      <dsp:spPr>
        <a:xfrm>
          <a:off x="0" y="983943"/>
          <a:ext cx="2591448" cy="935237"/>
        </a:xfrm>
        <a:prstGeom prst="roundRect">
          <a:avLst/>
        </a:prstGeom>
        <a:gradFill rotWithShape="0">
          <a:gsLst>
            <a:gs pos="0">
              <a:srgbClr val="96B0FF"/>
            </a:gs>
            <a:gs pos="35000">
              <a:srgbClr val="B6BEFF"/>
            </a:gs>
            <a:gs pos="100000">
              <a:srgbClr val="E1E8F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Theft Protection</a:t>
          </a:r>
          <a:endParaRPr lang="en-US" sz="2000" b="1" kern="1200" dirty="0">
            <a:latin typeface="+mj-lt"/>
          </a:endParaRPr>
        </a:p>
      </dsp:txBody>
      <dsp:txXfrm>
        <a:off x="45655" y="1029598"/>
        <a:ext cx="2500138" cy="843927"/>
      </dsp:txXfrm>
    </dsp:sp>
    <dsp:sp modelId="{629FA87F-352F-4ECA-A766-CBB28C4797DF}">
      <dsp:nvSpPr>
        <dsp:cNvPr id="0" name=""/>
        <dsp:cNvSpPr/>
      </dsp:nvSpPr>
      <dsp:spPr>
        <a:xfrm rot="5400000">
          <a:off x="4520862" y="130052"/>
          <a:ext cx="748190" cy="460701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Windows-based for integration of MPOS into existing systems</a:t>
          </a:r>
          <a:endParaRPr lang="en-US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Serves as seamless, simple payment terminal</a:t>
          </a:r>
          <a:endParaRPr lang="en-US" sz="1300" kern="1200" dirty="0">
            <a:latin typeface="+mj-lt"/>
          </a:endParaRPr>
        </a:p>
      </dsp:txBody>
      <dsp:txXfrm rot="-5400000">
        <a:off x="2591448" y="2095990"/>
        <a:ext cx="4570494" cy="675142"/>
      </dsp:txXfrm>
    </dsp:sp>
    <dsp:sp modelId="{59BE76CB-9D96-4973-A0A7-FB2048642A9A}">
      <dsp:nvSpPr>
        <dsp:cNvPr id="0" name=""/>
        <dsp:cNvSpPr/>
      </dsp:nvSpPr>
      <dsp:spPr>
        <a:xfrm>
          <a:off x="0" y="1965943"/>
          <a:ext cx="2591448" cy="935237"/>
        </a:xfrm>
        <a:prstGeom prst="roundRect">
          <a:avLst/>
        </a:prstGeom>
        <a:gradFill rotWithShape="0">
          <a:gsLst>
            <a:gs pos="0">
              <a:srgbClr val="96B0FF"/>
            </a:gs>
            <a:gs pos="35000">
              <a:srgbClr val="B6BEFF"/>
            </a:gs>
            <a:gs pos="100000">
              <a:srgbClr val="E1E8F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Integration</a:t>
          </a:r>
          <a:endParaRPr lang="en-US" sz="2000" b="1" kern="1200" dirty="0">
            <a:latin typeface="+mj-lt"/>
          </a:endParaRPr>
        </a:p>
      </dsp:txBody>
      <dsp:txXfrm>
        <a:off x="45655" y="2011598"/>
        <a:ext cx="2500138" cy="843927"/>
      </dsp:txXfrm>
    </dsp:sp>
    <dsp:sp modelId="{EB514288-927D-4F14-8037-4528BCCD7DCB}">
      <dsp:nvSpPr>
        <dsp:cNvPr id="0" name=""/>
        <dsp:cNvSpPr/>
      </dsp:nvSpPr>
      <dsp:spPr>
        <a:xfrm rot="5400000">
          <a:off x="4520862" y="1112052"/>
          <a:ext cx="748190" cy="460701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No need for pairing</a:t>
          </a:r>
          <a:endParaRPr lang="en-US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Up to a full workday of power and rapid charging options</a:t>
          </a:r>
          <a:endParaRPr lang="en-US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Locking solutions available</a:t>
          </a:r>
          <a:endParaRPr lang="en-US" sz="1300" kern="1200" dirty="0">
            <a:latin typeface="+mj-lt"/>
          </a:endParaRPr>
        </a:p>
      </dsp:txBody>
      <dsp:txXfrm rot="-5400000">
        <a:off x="2591448" y="3077990"/>
        <a:ext cx="4570494" cy="675142"/>
      </dsp:txXfrm>
    </dsp:sp>
    <dsp:sp modelId="{F6137CAA-BD61-487E-A2C4-53A73FAA8606}">
      <dsp:nvSpPr>
        <dsp:cNvPr id="0" name=""/>
        <dsp:cNvSpPr/>
      </dsp:nvSpPr>
      <dsp:spPr>
        <a:xfrm>
          <a:off x="0" y="2947942"/>
          <a:ext cx="2591448" cy="93523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88118"/>
                <a:satOff val="-29335"/>
                <a:lumOff val="25625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88118"/>
                <a:satOff val="-29335"/>
                <a:lumOff val="25625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88118"/>
                <a:satOff val="-29335"/>
                <a:lumOff val="256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Device Management</a:t>
          </a:r>
          <a:endParaRPr lang="en-US" sz="2000" b="1" kern="1200" dirty="0">
            <a:latin typeface="+mj-lt"/>
          </a:endParaRPr>
        </a:p>
      </dsp:txBody>
      <dsp:txXfrm>
        <a:off x="45655" y="2993597"/>
        <a:ext cx="2500138" cy="843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C2F3F0-15AD-43C4-A581-32AD619F1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8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189521-DEE2-4AC7-9E57-006BEBB43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1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3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8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2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10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0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6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5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1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6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8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8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8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351EA-6A41-4FA2-BC97-968C915753F5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642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5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7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89521-DEE2-4AC7-9E57-006BEBB437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9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Motion LogoTM_White_Medium_Transparent(for Screen)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78293" y="6149659"/>
            <a:ext cx="1124838" cy="45709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1601" y="369387"/>
            <a:ext cx="3617578" cy="873125"/>
          </a:xfrm>
          <a:prstGeom prst="rect">
            <a:avLst/>
          </a:prstGeom>
        </p:spPr>
        <p:txBody>
          <a:bodyPr/>
          <a:lstStyle>
            <a:lvl1pPr>
              <a:buNone/>
              <a:defRPr sz="510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 bwMode="auto">
          <a:xfrm>
            <a:off x="2036464" y="2588152"/>
            <a:ext cx="827483" cy="827483"/>
          </a:xfrm>
          <a:prstGeom prst="ellipse">
            <a:avLst/>
          </a:prstGeom>
          <a:gradFill flip="none" rotWithShape="1">
            <a:gsLst>
              <a:gs pos="0">
                <a:srgbClr val="0E55AC"/>
              </a:gs>
              <a:gs pos="100000">
                <a:schemeClr val="bg1"/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solidFill>
                  <a:srgbClr val="FFFFFF"/>
                </a:solidFill>
                <a:latin typeface="+mj-lt"/>
              </a:rPr>
              <a:t>2</a:t>
            </a: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21" name="Oval 20"/>
          <p:cNvSpPr/>
          <p:nvPr userDrawn="1"/>
        </p:nvSpPr>
        <p:spPr bwMode="auto">
          <a:xfrm>
            <a:off x="1092164" y="1644672"/>
            <a:ext cx="827483" cy="82748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1"/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solidFill>
                  <a:srgbClr val="FFFFFF"/>
                </a:solidFill>
                <a:latin typeface="+mj-lt"/>
              </a:rPr>
              <a:t>1</a:t>
            </a: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 userDrawn="1"/>
        </p:nvSpPr>
        <p:spPr bwMode="auto">
          <a:xfrm>
            <a:off x="3045160" y="3550875"/>
            <a:ext cx="827483" cy="827483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/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solidFill>
                  <a:srgbClr val="FFFFFF"/>
                </a:solidFill>
                <a:latin typeface="+mj-lt"/>
              </a:rPr>
              <a:t>3</a:t>
            </a: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137007" y="1749608"/>
            <a:ext cx="6424612" cy="538163"/>
          </a:xfrm>
          <a:prstGeom prst="rect">
            <a:avLst/>
          </a:prstGeom>
        </p:spPr>
        <p:txBody>
          <a:bodyPr/>
          <a:lstStyle>
            <a:lvl1pPr>
              <a:buNone/>
              <a:defRPr sz="2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Agenda Item 1</a:t>
            </a:r>
            <a:endParaRPr lang="en-U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051408" y="2698236"/>
            <a:ext cx="5510211" cy="538163"/>
          </a:xfrm>
          <a:prstGeom prst="rect">
            <a:avLst/>
          </a:prstGeom>
        </p:spPr>
        <p:txBody>
          <a:bodyPr/>
          <a:lstStyle>
            <a:lvl1pPr>
              <a:buNone/>
              <a:defRPr sz="2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Agenda Item 2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044066" y="3670190"/>
            <a:ext cx="4517553" cy="538163"/>
          </a:xfrm>
          <a:prstGeom prst="rect">
            <a:avLst/>
          </a:prstGeom>
        </p:spPr>
        <p:txBody>
          <a:bodyPr/>
          <a:lstStyle>
            <a:lvl1pPr>
              <a:buNone/>
              <a:defRPr sz="2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Agenda Item 3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-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Motion LogoTM_White_Medium_Transparent(for Screen)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78293" y="6149659"/>
            <a:ext cx="1124838" cy="45709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6742" y="1979894"/>
            <a:ext cx="6834187" cy="1130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Paragraph Text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57301" y="3126924"/>
            <a:ext cx="6857999" cy="27513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495075"/>
            <a:ext cx="8082643" cy="7132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lang="en-US" sz="3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- Title &amp; tex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419142" y="2622133"/>
            <a:ext cx="6834187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Paragraph Text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1936" y="1148220"/>
            <a:ext cx="8082643" cy="7132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lang="en-US" sz="3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 - Bottom bar,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0" y="5039873"/>
            <a:ext cx="9144000" cy="914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Motion LogoTM_Color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149807"/>
            <a:ext cx="1188991" cy="48326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288926"/>
            <a:ext cx="8213725" cy="649538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520992" y="6345238"/>
            <a:ext cx="4090987" cy="512762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57250" y="5101389"/>
            <a:ext cx="7941846" cy="721897"/>
          </a:xfrm>
          <a:prstGeom prst="rect">
            <a:avLst/>
          </a:prstGeom>
        </p:spPr>
        <p:txBody>
          <a:bodyPr/>
          <a:lstStyle>
            <a:lvl1pPr algn="r">
              <a:buNone/>
              <a:defRPr sz="4000" b="0">
                <a:gradFill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32912" y="1134837"/>
            <a:ext cx="6572251" cy="37800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743" y="642166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w/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0" y="246262"/>
            <a:ext cx="9144000" cy="9464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Motion LogoTM_Color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149807"/>
            <a:ext cx="1188991" cy="483268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1474788"/>
            <a:ext cx="6269380" cy="1293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Quote or Paragraph Text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344863" y="3451225"/>
            <a:ext cx="4308088" cy="428625"/>
          </a:xfrm>
          <a:prstGeom prst="rect">
            <a:avLst/>
          </a:prstGeom>
        </p:spPr>
        <p:txBody>
          <a:bodyPr/>
          <a:lstStyle>
            <a:lvl1pPr>
              <a:buNone/>
              <a:defRPr sz="25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Paragraph Title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347362" y="4016831"/>
            <a:ext cx="5494559" cy="20165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5943" y="388942"/>
            <a:ext cx="8784771" cy="6642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lang="en-US" sz="3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- Reverse title bar,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0" y="357811"/>
            <a:ext cx="9144000" cy="927652"/>
          </a:xfrm>
          <a:prstGeom prst="roundRect">
            <a:avLst>
              <a:gd name="adj" fmla="val 0"/>
            </a:avLst>
          </a:prstGeom>
          <a:gradFill flip="none" rotWithShape="1">
            <a:gsLst>
              <a:gs pos="47000">
                <a:srgbClr val="FFFFFF">
                  <a:alpha val="77000"/>
                </a:srgbClr>
              </a:gs>
              <a:gs pos="100000">
                <a:srgbClr val="DDEBF7">
                  <a:alpha val="83000"/>
                </a:srgbClr>
              </a:gs>
              <a:gs pos="22000">
                <a:srgbClr val="DDEBF7"/>
              </a:gs>
              <a:gs pos="62000">
                <a:srgbClr val="FFFFFF">
                  <a:alpha val="96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Motion LogoTM_White_Medium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293" y="6149659"/>
            <a:ext cx="1124838" cy="45709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337" y="528974"/>
            <a:ext cx="8839200" cy="585787"/>
          </a:xfrm>
          <a:prstGeom prst="rect">
            <a:avLst/>
          </a:prstGeom>
          <a:effectLst>
            <a:outerShdw blurRad="50800" dist="25400" dir="2700000" algn="ctr" rotWithShape="0">
              <a:schemeClr val="bg1">
                <a:alpha val="38000"/>
              </a:schemeClr>
            </a:outerShdw>
          </a:effectLst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3500" baseline="0">
                <a:solidFill>
                  <a:schemeClr val="accent2"/>
                </a:solidFill>
                <a:effectLst>
                  <a:outerShdw blurRad="50800" dist="25400" dir="2700000" algn="ctr" rotWithShape="0">
                    <a:srgbClr val="FFFFFF">
                      <a:alpha val="38000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34786" y="1496550"/>
            <a:ext cx="7723414" cy="1507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Paragraph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26622" y="3037116"/>
            <a:ext cx="7756071" cy="27513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9092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124234" y="2547962"/>
            <a:ext cx="9392468" cy="165656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alpha val="12000"/>
                </a:schemeClr>
              </a:gs>
              <a:gs pos="100000">
                <a:schemeClr val="accent3">
                  <a:alpha val="49000"/>
                </a:schemeClr>
              </a:gs>
            </a:gsLst>
            <a:lin ang="1932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  <a:reflection blurRad="6350" stA="88000" endA="300" endPos="35000" dist="508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76655" y="3083858"/>
            <a:ext cx="857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Title Text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513992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Text w/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0" y="5039873"/>
            <a:ext cx="9144000" cy="914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Motion LogoTM_Color_Transparent(for Screen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149807"/>
            <a:ext cx="1188991" cy="48326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288926"/>
            <a:ext cx="8213725" cy="649538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01850" y="1106488"/>
            <a:ext cx="7042150" cy="378635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Arial" pitchFamily="34" charset="0"/>
              <a:buChar char="•"/>
              <a:defRPr sz="21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Bullet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520992" y="6345238"/>
            <a:ext cx="4090987" cy="512762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39308" y="5101389"/>
            <a:ext cx="4459788" cy="721897"/>
          </a:xfrm>
          <a:prstGeom prst="rect">
            <a:avLst/>
          </a:prstGeom>
        </p:spPr>
        <p:txBody>
          <a:bodyPr/>
          <a:lstStyle>
            <a:lvl1pPr algn="r">
              <a:buNone/>
              <a:defRPr sz="4200" b="0">
                <a:gradFill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0" y="5039873"/>
            <a:ext cx="9144000" cy="914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 descr="Motion LogoTM_Color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149807"/>
            <a:ext cx="1188991" cy="48326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19743" y="642166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2681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19824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Motion LogoTM_White_Medium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293" y="6149659"/>
            <a:ext cx="1124838" cy="45709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1601" y="369387"/>
            <a:ext cx="3617578" cy="873125"/>
          </a:xfrm>
          <a:prstGeom prst="rect">
            <a:avLst/>
          </a:prstGeom>
        </p:spPr>
        <p:txBody>
          <a:bodyPr/>
          <a:lstStyle>
            <a:lvl1pPr>
              <a:buNone/>
              <a:defRPr sz="510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 bwMode="auto">
          <a:xfrm>
            <a:off x="2043517" y="2465692"/>
            <a:ext cx="827483" cy="827483"/>
          </a:xfrm>
          <a:prstGeom prst="ellipse">
            <a:avLst/>
          </a:prstGeom>
          <a:gradFill flip="none" rotWithShape="1">
            <a:gsLst>
              <a:gs pos="0">
                <a:srgbClr val="0E55AC"/>
              </a:gs>
              <a:gs pos="100000">
                <a:schemeClr val="bg1"/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solidFill>
                  <a:srgbClr val="FFFFFF"/>
                </a:solidFill>
                <a:latin typeface="+mj-lt"/>
              </a:rPr>
              <a:t>2</a:t>
            </a: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21" name="Oval 20"/>
          <p:cNvSpPr/>
          <p:nvPr userDrawn="1"/>
        </p:nvSpPr>
        <p:spPr bwMode="auto">
          <a:xfrm>
            <a:off x="1099217" y="1644672"/>
            <a:ext cx="827483" cy="82748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1"/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solidFill>
                  <a:srgbClr val="FFFFFF"/>
                </a:solidFill>
                <a:latin typeface="+mj-lt"/>
              </a:rPr>
              <a:t>1</a:t>
            </a: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 userDrawn="1"/>
        </p:nvSpPr>
        <p:spPr bwMode="auto">
          <a:xfrm>
            <a:off x="3052213" y="3224315"/>
            <a:ext cx="827483" cy="827483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/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solidFill>
                  <a:srgbClr val="FFFFFF"/>
                </a:solidFill>
                <a:latin typeface="+mj-lt"/>
              </a:rPr>
              <a:t>3</a:t>
            </a: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4066001" y="3973064"/>
            <a:ext cx="827483" cy="827483"/>
          </a:xfrm>
          <a:prstGeom prst="ellipse">
            <a:avLst/>
          </a:prstGeom>
          <a:gradFill flip="none" rotWithShape="1">
            <a:gsLst>
              <a:gs pos="0">
                <a:srgbClr val="0E55AC"/>
              </a:gs>
              <a:gs pos="100000">
                <a:schemeClr val="bg1"/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500" b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144060" y="1749608"/>
            <a:ext cx="6424612" cy="538163"/>
          </a:xfrm>
          <a:prstGeom prst="rect">
            <a:avLst/>
          </a:prstGeom>
        </p:spPr>
        <p:txBody>
          <a:bodyPr/>
          <a:lstStyle>
            <a:lvl1pPr>
              <a:buNone/>
              <a:defRPr sz="2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Agenda Item 1</a:t>
            </a:r>
            <a:endParaRPr lang="en-U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058461" y="2575776"/>
            <a:ext cx="5510211" cy="538163"/>
          </a:xfrm>
          <a:prstGeom prst="rect">
            <a:avLst/>
          </a:prstGeom>
        </p:spPr>
        <p:txBody>
          <a:bodyPr/>
          <a:lstStyle>
            <a:lvl1pPr>
              <a:buNone/>
              <a:defRPr sz="2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Agenda Item 2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051119" y="3343630"/>
            <a:ext cx="4517553" cy="538163"/>
          </a:xfrm>
          <a:prstGeom prst="rect">
            <a:avLst/>
          </a:prstGeom>
        </p:spPr>
        <p:txBody>
          <a:bodyPr/>
          <a:lstStyle>
            <a:lvl1pPr>
              <a:buNone/>
              <a:defRPr sz="2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Agenda Item 3</a:t>
            </a:r>
            <a:endParaRPr lang="en-U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072613" y="4117987"/>
            <a:ext cx="3496060" cy="538163"/>
          </a:xfrm>
          <a:prstGeom prst="rect">
            <a:avLst/>
          </a:prstGeom>
        </p:spPr>
        <p:txBody>
          <a:bodyPr/>
          <a:lstStyle>
            <a:lvl1pPr>
              <a:buNone/>
              <a:defRPr sz="2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Agenda Item 4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Tex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tion LogoTM_Color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221047"/>
            <a:ext cx="1188991" cy="483268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 bwMode="auto">
          <a:xfrm>
            <a:off x="0" y="0"/>
            <a:ext cx="9144000" cy="41366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9331" y="994527"/>
            <a:ext cx="8414669" cy="796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6621" y="1820637"/>
            <a:ext cx="8229600" cy="42372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Text &amp; bullet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0" y="0"/>
            <a:ext cx="9144000" cy="41366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9331" y="994527"/>
            <a:ext cx="8414669" cy="796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6621" y="1820637"/>
            <a:ext cx="8229600" cy="42372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Title bar, tex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tion LogoTM_Color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221047"/>
            <a:ext cx="1188991" cy="483268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 bwMode="auto">
          <a:xfrm>
            <a:off x="0" y="246262"/>
            <a:ext cx="9144000" cy="9464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9331" y="1531223"/>
            <a:ext cx="8414669" cy="796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8456" y="2351315"/>
            <a:ext cx="8229600" cy="376373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37927"/>
            <a:ext cx="8082643" cy="7132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lang="en-US" sz="3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Title bar,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tion LogoTM_Color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221047"/>
            <a:ext cx="1188991" cy="483268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 bwMode="auto">
          <a:xfrm>
            <a:off x="0" y="246262"/>
            <a:ext cx="9144000" cy="9464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9332" y="1531223"/>
            <a:ext cx="7996380" cy="796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8456" y="2351315"/>
            <a:ext cx="3931920" cy="376373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37927"/>
            <a:ext cx="8082643" cy="7132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lang="en-US" sz="3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781375" y="2344599"/>
            <a:ext cx="3931920" cy="376373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 sz="14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 sz="12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944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4234" y="2547962"/>
            <a:ext cx="9392468" cy="165656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alpha val="12000"/>
                </a:schemeClr>
              </a:gs>
              <a:gs pos="100000">
                <a:schemeClr val="accent3">
                  <a:alpha val="49000"/>
                </a:schemeClr>
              </a:gs>
            </a:gsLst>
            <a:lin ang="1932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  <a:reflection blurRad="6350" stA="88000" endA="300" endPos="35000" dist="508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8613" y="2681288"/>
            <a:ext cx="8483600" cy="139541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3200" b="1">
                <a:solidFill>
                  <a:srgbClr val="FFFFFF"/>
                </a:solidFill>
                <a:effectLst>
                  <a:outerShdw blurRad="50800" dist="25400" dir="2700000" algn="tl" rotWithShape="0">
                    <a:srgbClr val="000000">
                      <a:alpha val="20000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>
              <a:buFontTx/>
              <a:buNone/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19422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- Graphic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Motion LogoTM_White_Medium_Transparent(for Screen)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78293" y="6149659"/>
            <a:ext cx="1124838" cy="45709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 userDrawn="1"/>
        </p:nvSpPr>
        <p:spPr bwMode="auto">
          <a:xfrm>
            <a:off x="0" y="887896"/>
            <a:ext cx="9144000" cy="11661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alpha val="12000"/>
                </a:schemeClr>
              </a:gs>
              <a:gs pos="100000">
                <a:schemeClr val="accent3">
                  <a:alpha val="49000"/>
                </a:schemeClr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74763" y="3151414"/>
            <a:ext cx="6834187" cy="2776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Paragraph Text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- Title bar,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Motion LogoTM_White_Medium_Transparent(for Screen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293" y="6149659"/>
            <a:ext cx="1124838" cy="45709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 userDrawn="1"/>
        </p:nvSpPr>
        <p:spPr bwMode="auto">
          <a:xfrm>
            <a:off x="0" y="270274"/>
            <a:ext cx="9144000" cy="11661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alpha val="12000"/>
                </a:schemeClr>
              </a:gs>
              <a:gs pos="100000">
                <a:schemeClr val="accent3">
                  <a:alpha val="49000"/>
                </a:schemeClr>
              </a:gs>
            </a:gsLst>
            <a:lin ang="193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8721" y="2381502"/>
            <a:ext cx="6834187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Paragraph 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503239"/>
            <a:ext cx="8082643" cy="7132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lang="en-US" sz="3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66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2885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8" r:id="rId2"/>
    <p:sldLayoutId id="2147483669" r:id="rId3"/>
    <p:sldLayoutId id="2147483670" r:id="rId4"/>
    <p:sldLayoutId id="2147483671" r:id="rId5"/>
    <p:sldLayoutId id="2147483691" r:id="rId6"/>
    <p:sldLayoutId id="2147483693" r:id="rId7"/>
    <p:sldLayoutId id="2147483686" r:id="rId8"/>
    <p:sldLayoutId id="2147483673" r:id="rId9"/>
    <p:sldLayoutId id="2147483687" r:id="rId10"/>
    <p:sldLayoutId id="2147483688" r:id="rId11"/>
    <p:sldLayoutId id="2147483681" r:id="rId12"/>
    <p:sldLayoutId id="2147483682" r:id="rId13"/>
    <p:sldLayoutId id="2147483683" r:id="rId14"/>
    <p:sldLayoutId id="2147483684" r:id="rId15"/>
    <p:sldLayoutId id="2147483689" r:id="rId16"/>
    <p:sldLayoutId id="2147483692" r:id="rId17"/>
    <p:sldLayoutId id="2147483690" r:id="rId18"/>
    <p:sldLayoutId id="2147483694" r:id="rId19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265B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SzPct val="8500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85000"/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85000"/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Tahoma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Tahoma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Tahoma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Tahoma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ical_Nurse Walking_CL9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616" y="-45607"/>
            <a:ext cx="3103594" cy="453522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Motion Solar 5504x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9982" y="0"/>
            <a:ext cx="3032826" cy="4448432"/>
          </a:xfrm>
          <a:prstGeom prst="rect">
            <a:avLst/>
          </a:prstGeom>
          <a:noFill/>
          <a:ln>
            <a:noFill/>
          </a:ln>
          <a:effectLst>
            <a:outerShdw blurRad="12382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223"/>
          <a:stretch/>
        </p:blipFill>
        <p:spPr>
          <a:xfrm>
            <a:off x="-22972" y="0"/>
            <a:ext cx="3061982" cy="6858000"/>
          </a:xfrm>
          <a:prstGeom prst="rect">
            <a:avLst/>
          </a:prstGeom>
          <a:noFill/>
          <a:ln>
            <a:noFill/>
          </a:ln>
          <a:effectLst>
            <a:outerShdw blurRad="1651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0" y="5292038"/>
            <a:ext cx="9144000" cy="1565962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00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3C77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 descr="Motion LogoTM_White_Medium_Transparent(for Screen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253" y="5791327"/>
            <a:ext cx="1473200" cy="59865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Text Placeholder 11"/>
          <p:cNvSpPr txBox="1">
            <a:spLocks/>
          </p:cNvSpPr>
          <p:nvPr/>
        </p:nvSpPr>
        <p:spPr>
          <a:xfrm>
            <a:off x="447107" y="5917311"/>
            <a:ext cx="6224588" cy="385762"/>
          </a:xfrm>
          <a:prstGeom prst="rect">
            <a:avLst/>
          </a:prstGeom>
        </p:spPr>
        <p:txBody>
          <a:bodyPr/>
          <a:lstStyle>
            <a:lvl1pPr>
              <a:buNone/>
              <a:defRPr sz="1900">
                <a:gradFill>
                  <a:gsLst>
                    <a:gs pos="0">
                      <a:srgbClr val="FFFFFF"/>
                    </a:gs>
                    <a:gs pos="100000">
                      <a:schemeClr val="bg2">
                        <a:lumMod val="75000"/>
                        <a:lumOff val="25000"/>
                      </a:schemeClr>
                    </a:gs>
                  </a:gsLst>
                  <a:lin ang="4620000" scaled="0"/>
                </a:gradFill>
                <a:latin typeface="+mj-lt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chemeClr val="bg2">
                        <a:lumMod val="75000"/>
                        <a:lumOff val="25000"/>
                      </a:schemeClr>
                    </a:gs>
                  </a:gsLst>
                  <a:lin ang="462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Product Overview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chemeClr val="bg2">
                      <a:lumMod val="75000"/>
                      <a:lumOff val="25000"/>
                    </a:schemeClr>
                  </a:gs>
                </a:gsLst>
                <a:lin ang="462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4443374"/>
            <a:ext cx="9144000" cy="107958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30898" y="4641963"/>
            <a:ext cx="8205203" cy="681872"/>
          </a:xfrm>
          <a:prstGeom prst="rect">
            <a:avLst/>
          </a:prstGeom>
        </p:spPr>
        <p:txBody>
          <a:bodyPr/>
          <a:lstStyle>
            <a:lvl1pPr>
              <a:buNone/>
              <a:defRPr sz="3500" baseline="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Motion CL920 Tablet PC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tx1">
                      <a:lumMod val="10000"/>
                      <a:lumOff val="90000"/>
                    </a:schemeClr>
                  </a:gs>
                </a:gsLst>
                <a:lin ang="462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49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ion LogoTM_Color_Transparent(for Screen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3" y="362993"/>
            <a:ext cx="5683348" cy="2310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7" y="3223076"/>
            <a:ext cx="7869382" cy="31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4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9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636936" y="365632"/>
            <a:ext cx="1443030" cy="5407503"/>
          </a:xfrm>
          <a:prstGeom prst="roundRect">
            <a:avLst/>
          </a:prstGeom>
          <a:gradFill>
            <a:gsLst>
              <a:gs pos="0">
                <a:schemeClr val="accent4">
                  <a:lumMod val="10000"/>
                  <a:lumOff val="90000"/>
                </a:schemeClr>
              </a:gs>
              <a:gs pos="100000">
                <a:schemeClr val="accent4">
                  <a:lumMod val="50000"/>
                  <a:lumOff val="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57972" y="365632"/>
            <a:ext cx="1443030" cy="5407503"/>
          </a:xfrm>
          <a:prstGeom prst="roundRect">
            <a:avLst/>
          </a:prstGeom>
          <a:gradFill>
            <a:gsLst>
              <a:gs pos="0">
                <a:schemeClr val="accent4">
                  <a:lumMod val="10000"/>
                  <a:lumOff val="90000"/>
                </a:schemeClr>
              </a:gs>
              <a:gs pos="100000">
                <a:schemeClr val="accent4">
                  <a:lumMod val="50000"/>
                  <a:lumOff val="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0" y="246262"/>
            <a:ext cx="9144000" cy="9464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795" y="426615"/>
            <a:ext cx="8791206" cy="523220"/>
          </a:xfrm>
          <a:prstGeom prst="rect">
            <a:avLst/>
          </a:prstGeom>
          <a:effectLst>
            <a:outerShdw blurRad="304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spc="-50" dirty="0" smtClean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CL920 Specifications</a:t>
            </a:r>
            <a:endParaRPr lang="en-US" sz="2800" spc="-50" dirty="0">
              <a:gradFill flip="none" rotWithShape="1">
                <a:gsLst>
                  <a:gs pos="0">
                    <a:srgbClr val="FFFFFF"/>
                  </a:gs>
                  <a:gs pos="100000">
                    <a:schemeClr val="tx1">
                      <a:lumMod val="10000"/>
                      <a:lumOff val="90000"/>
                    </a:schemeClr>
                  </a:gs>
                </a:gsLst>
                <a:lin ang="4620000" scaled="0"/>
                <a:tileRect/>
              </a:gra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43844"/>
              </p:ext>
            </p:extLst>
          </p:nvPr>
        </p:nvGraphicFramePr>
        <p:xfrm>
          <a:off x="4802413" y="2032088"/>
          <a:ext cx="4148065" cy="36409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8630"/>
                <a:gridCol w="2419435"/>
              </a:tblGrid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</a:rPr>
                        <a:t>Wireless 802.11 ac Wi-Fi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</a:rPr>
                        <a:t>4G LTE Multi-Carrier Mobile Broadband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</a:rPr>
                        <a:t>Bluetooth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</a:rPr>
                        <a:t>4.0 Module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</a:rPr>
                        <a:t>Battery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8 hours battery life</a:t>
                      </a:r>
                      <a:r>
                        <a:rPr kumimoji="0" lang="en-US" sz="10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</a:rPr>
                        <a:t>Security software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</a:rPr>
                        <a:t>Optional Computrace</a:t>
                      </a:r>
                      <a:r>
                        <a:rPr kumimoji="0" lang="en-US" sz="10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</a:rPr>
                        <a:t>®</a:t>
                      </a: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</a:rPr>
                        <a:t> theft protection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</a:rPr>
                        <a:t>Warranty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</a:rPr>
                        <a:t>1-Year standard, Multi-Year Options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</a:rPr>
                        <a:t>Media Card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Full-Size SD card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</a:rPr>
                        <a:t>Audio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9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Definition Audio Controller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Video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Micro-HDMI, Type D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Dimensions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~.61 inches (15.5mm)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Durability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MIL-STD-810G spec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IP52 rated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</a:tr>
              <a:tr h="3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R="0" marT="18288" marB="18288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18288" marB="18288" anchor="ctr" horzOverflow="overflow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64503"/>
              </p:ext>
            </p:extLst>
          </p:nvPr>
        </p:nvGraphicFramePr>
        <p:xfrm>
          <a:off x="762000" y="2018440"/>
          <a:ext cx="3657599" cy="36730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6763"/>
                <a:gridCol w="2250836"/>
              </a:tblGrid>
              <a:tr h="356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Display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10.1” Wide Display – (1366x768) with Gorilla Glass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CPU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Pentium N3540 Dual Core (up to 2.66 GHz)</a:t>
                      </a: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RAM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4GB DDR3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HDD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64GB , 128GB SSD options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Input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Point-Touch and Digital Stylus</a:t>
                      </a: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Webcam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2 MP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Documentation Camera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5 MP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Windows</a:t>
                      </a:r>
                      <a:r>
                        <a:rPr kumimoji="0" lang="en-US" sz="10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 7 Pro or Windows</a:t>
                      </a:r>
                      <a:r>
                        <a:rPr kumimoji="0" lang="en-US" sz="10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</a:rPr>
                        <a:t> 8.1 Pro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Graphics</a:t>
                      </a: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HD Graphics controller</a:t>
                      </a: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I/O</a:t>
                      </a: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USB 3.0, Combo Audio In/Out, Power, Docking Connector</a:t>
                      </a: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R="0" marT="9144" marB="9144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 lbs. (.89 kg)</a:t>
                      </a:r>
                    </a:p>
                  </a:txBody>
                  <a:tcPr marR="0" marT="9144" marB="914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38200" y="2371725"/>
            <a:ext cx="8112278" cy="2978150"/>
            <a:chOff x="835025" y="2371725"/>
            <a:chExt cx="7439025" cy="297815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835025" y="237172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35025" y="268287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835025" y="300672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835025" y="3347509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5025" y="365442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35025" y="396557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835025" y="437832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35025" y="466407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835025" y="497522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35025" y="5349875"/>
              <a:ext cx="7439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9" name="Picture 18" descr="Motion LogoTM_Color_Transparent(for Screen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221047"/>
            <a:ext cx="1188991" cy="4832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972" y="6185884"/>
            <a:ext cx="3797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*</a:t>
            </a:r>
            <a:r>
              <a:rPr lang="en-US" sz="1000" dirty="0" smtClean="0"/>
              <a:t>Based on </a:t>
            </a:r>
            <a:r>
              <a:rPr lang="en-US" sz="1000" dirty="0" err="1" smtClean="0"/>
              <a:t>MobileMark</a:t>
            </a:r>
            <a:r>
              <a:rPr lang="en-US" sz="1000" dirty="0" smtClean="0"/>
              <a:t> 2007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5961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-1" y="349006"/>
            <a:ext cx="9144000" cy="9464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437" y="426615"/>
            <a:ext cx="8773564" cy="553998"/>
          </a:xfrm>
          <a:prstGeom prst="rect">
            <a:avLst/>
          </a:prstGeom>
          <a:effectLst>
            <a:outerShdw blurRad="304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b="1" spc="-50" dirty="0" smtClean="0">
                <a:solidFill>
                  <a:schemeClr val="bg1"/>
                </a:solidFill>
                <a:latin typeface="+mj-lt"/>
              </a:rPr>
              <a:t>Motion Portfolio Comparison</a:t>
            </a:r>
            <a:endParaRPr lang="en-US" sz="3000" spc="-5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37777"/>
              </p:ext>
            </p:extLst>
          </p:nvPr>
        </p:nvGraphicFramePr>
        <p:xfrm>
          <a:off x="1188431" y="1381052"/>
          <a:ext cx="6569868" cy="4764771"/>
        </p:xfrm>
        <a:graphic>
          <a:graphicData uri="http://schemas.openxmlformats.org/drawingml/2006/table">
            <a:tbl>
              <a:tblPr firstRow="1" bandRow="1"/>
              <a:tblGrid>
                <a:gridCol w="2133600"/>
                <a:gridCol w="1478756"/>
                <a:gridCol w="1478756"/>
                <a:gridCol w="1478756"/>
              </a:tblGrid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F5te/C5te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C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R12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C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CL920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C">
                        <a:lumMod val="90000"/>
                        <a:lumOff val="1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Rugged</a:t>
                      </a:r>
                      <a:r>
                        <a:rPr lang="en-US" sz="1200" baseline="0" dirty="0" smtClean="0"/>
                        <a:t> Factors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Outdoor Viewability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Integrated</a:t>
                      </a:r>
                      <a:r>
                        <a:rPr lang="en-US" sz="1200" baseline="0" dirty="0" smtClean="0"/>
                        <a:t> Features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Expandability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Serviceability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Communication*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Security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Weight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Price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3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Peripheral</a:t>
                      </a:r>
                      <a:r>
                        <a:rPr lang="en-US" sz="1200" baseline="0" dirty="0" smtClean="0"/>
                        <a:t> Ecosystem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0" name="Oval 109"/>
          <p:cNvSpPr/>
          <p:nvPr/>
        </p:nvSpPr>
        <p:spPr bwMode="auto">
          <a:xfrm>
            <a:off x="3919439" y="3200874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952134" y="5397213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17713" y="3201322"/>
            <a:ext cx="276224" cy="276224"/>
            <a:chOff x="4805359" y="4071494"/>
            <a:chExt cx="276224" cy="276224"/>
          </a:xfrm>
        </p:grpSpPr>
        <p:sp>
          <p:nvSpPr>
            <p:cNvPr id="113" name="Pie 112"/>
            <p:cNvSpPr/>
            <p:nvPr/>
          </p:nvSpPr>
          <p:spPr bwMode="auto">
            <a:xfrm rot="16200000">
              <a:off x="4810123" y="4076258"/>
              <a:ext cx="271460" cy="271460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805359" y="4071494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928429" y="5358151"/>
            <a:ext cx="276224" cy="276224"/>
            <a:chOff x="3309935" y="4512015"/>
            <a:chExt cx="276224" cy="276224"/>
          </a:xfrm>
        </p:grpSpPr>
        <p:sp>
          <p:nvSpPr>
            <p:cNvPr id="116" name="Pie 115"/>
            <p:cNvSpPr/>
            <p:nvPr/>
          </p:nvSpPr>
          <p:spPr bwMode="auto">
            <a:xfrm rot="16200000">
              <a:off x="3314699" y="4516779"/>
              <a:ext cx="271460" cy="271460"/>
            </a:xfrm>
            <a:prstGeom prst="pie">
              <a:avLst>
                <a:gd name="adj1" fmla="val 5324020"/>
                <a:gd name="adj2" fmla="val 16200000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309935" y="4512015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915987" y="3206085"/>
            <a:ext cx="276224" cy="276224"/>
            <a:chOff x="6286495" y="4073875"/>
            <a:chExt cx="276224" cy="276224"/>
          </a:xfrm>
        </p:grpSpPr>
        <p:sp>
          <p:nvSpPr>
            <p:cNvPr id="119" name="Pie 118"/>
            <p:cNvSpPr/>
            <p:nvPr/>
          </p:nvSpPr>
          <p:spPr bwMode="auto">
            <a:xfrm rot="16200000">
              <a:off x="6291259" y="4078639"/>
              <a:ext cx="271460" cy="271460"/>
            </a:xfrm>
            <a:prstGeom prst="pie">
              <a:avLst>
                <a:gd name="adj1" fmla="val 5324020"/>
                <a:gd name="adj2" fmla="val 16200000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286495" y="4073875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Oval 120"/>
          <p:cNvSpPr/>
          <p:nvPr/>
        </p:nvSpPr>
        <p:spPr bwMode="auto">
          <a:xfrm>
            <a:off x="1310270" y="1449131"/>
            <a:ext cx="209555" cy="209555"/>
          </a:xfrm>
          <a:prstGeom prst="ellipse">
            <a:avLst/>
          </a:prstGeom>
          <a:noFill/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1748425" y="1449131"/>
            <a:ext cx="209555" cy="209555"/>
            <a:chOff x="1144820" y="2317370"/>
            <a:chExt cx="209555" cy="209555"/>
          </a:xfrm>
        </p:grpSpPr>
        <p:sp>
          <p:nvSpPr>
            <p:cNvPr id="123" name="Pie 122"/>
            <p:cNvSpPr/>
            <p:nvPr/>
          </p:nvSpPr>
          <p:spPr bwMode="auto">
            <a:xfrm rot="16200000">
              <a:off x="1148434" y="2320984"/>
              <a:ext cx="205941" cy="205941"/>
            </a:xfrm>
            <a:prstGeom prst="pie">
              <a:avLst>
                <a:gd name="adj1" fmla="val 5348046"/>
                <a:gd name="adj2" fmla="val 10817103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1144820" y="2317370"/>
              <a:ext cx="209555" cy="209555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167530" y="1449131"/>
            <a:ext cx="209555" cy="209555"/>
            <a:chOff x="1563925" y="2317370"/>
            <a:chExt cx="209555" cy="209555"/>
          </a:xfrm>
        </p:grpSpPr>
        <p:sp>
          <p:nvSpPr>
            <p:cNvPr id="126" name="Pie 125"/>
            <p:cNvSpPr/>
            <p:nvPr/>
          </p:nvSpPr>
          <p:spPr bwMode="auto">
            <a:xfrm rot="16200000">
              <a:off x="1567539" y="2320984"/>
              <a:ext cx="205941" cy="205941"/>
            </a:xfrm>
            <a:prstGeom prst="pie">
              <a:avLst>
                <a:gd name="adj1" fmla="val 5324020"/>
                <a:gd name="adj2" fmla="val 16200000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1563925" y="2317370"/>
              <a:ext cx="209555" cy="209555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586636" y="1449131"/>
            <a:ext cx="209556" cy="209555"/>
            <a:chOff x="1983031" y="2317370"/>
            <a:chExt cx="209556" cy="209555"/>
          </a:xfrm>
        </p:grpSpPr>
        <p:sp>
          <p:nvSpPr>
            <p:cNvPr id="129" name="Pie 128"/>
            <p:cNvSpPr/>
            <p:nvPr/>
          </p:nvSpPr>
          <p:spPr bwMode="auto">
            <a:xfrm rot="16200000">
              <a:off x="1986665" y="2321004"/>
              <a:ext cx="205941" cy="205902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983031" y="2317370"/>
              <a:ext cx="209513" cy="209555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1" name="Oval 130"/>
          <p:cNvSpPr/>
          <p:nvPr/>
        </p:nvSpPr>
        <p:spPr bwMode="auto">
          <a:xfrm>
            <a:off x="2986692" y="1449131"/>
            <a:ext cx="209556" cy="209556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864854" y="1620586"/>
            <a:ext cx="453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264C"/>
                </a:solidFill>
                <a:latin typeface="Tahoma"/>
              </a:rPr>
              <a:t>Best</a:t>
            </a:r>
            <a:endParaRPr lang="en-US" sz="900" dirty="0">
              <a:solidFill>
                <a:srgbClr val="00264C"/>
              </a:solidFill>
              <a:latin typeface="Tahoma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88431" y="1623711"/>
            <a:ext cx="453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264C"/>
                </a:solidFill>
                <a:latin typeface="Tahoma"/>
              </a:rPr>
              <a:t>Poor</a:t>
            </a:r>
            <a:endParaRPr lang="en-US" sz="900" dirty="0">
              <a:solidFill>
                <a:srgbClr val="00264C"/>
              </a:solidFill>
              <a:latin typeface="Tahoma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047499" y="1620586"/>
            <a:ext cx="453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264C"/>
                </a:solidFill>
                <a:latin typeface="Tahoma"/>
              </a:rPr>
              <a:t>Good</a:t>
            </a:r>
            <a:endParaRPr lang="en-US" sz="900" dirty="0">
              <a:solidFill>
                <a:srgbClr val="00264C"/>
              </a:solidFill>
              <a:latin typeface="Tahoma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3897063" y="1907856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5419784" y="1925974"/>
            <a:ext cx="274321" cy="274320"/>
            <a:chOff x="1983031" y="2317370"/>
            <a:chExt cx="209556" cy="209555"/>
          </a:xfrm>
        </p:grpSpPr>
        <p:sp>
          <p:nvSpPr>
            <p:cNvPr id="137" name="Pie 136"/>
            <p:cNvSpPr/>
            <p:nvPr/>
          </p:nvSpPr>
          <p:spPr bwMode="auto">
            <a:xfrm rot="16200000">
              <a:off x="1986665" y="2321004"/>
              <a:ext cx="205941" cy="205902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983031" y="2317370"/>
              <a:ext cx="209513" cy="209555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9" name="Oval 138"/>
          <p:cNvSpPr/>
          <p:nvPr/>
        </p:nvSpPr>
        <p:spPr bwMode="auto">
          <a:xfrm>
            <a:off x="3913540" y="2777013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6946210" y="4949536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grpSp>
        <p:nvGrpSpPr>
          <p:cNvPr id="141" name="Group 140"/>
          <p:cNvGrpSpPr>
            <a:grpSpLocks noChangeAspect="1"/>
          </p:cNvGrpSpPr>
          <p:nvPr/>
        </p:nvGrpSpPr>
        <p:grpSpPr>
          <a:xfrm>
            <a:off x="3930332" y="4941052"/>
            <a:ext cx="274321" cy="274320"/>
            <a:chOff x="1983031" y="2317370"/>
            <a:chExt cx="209556" cy="209555"/>
          </a:xfrm>
        </p:grpSpPr>
        <p:sp>
          <p:nvSpPr>
            <p:cNvPr id="142" name="Pie 141"/>
            <p:cNvSpPr/>
            <p:nvPr/>
          </p:nvSpPr>
          <p:spPr bwMode="auto">
            <a:xfrm rot="16200000">
              <a:off x="1986665" y="2321004"/>
              <a:ext cx="205941" cy="205902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983031" y="2317370"/>
              <a:ext cx="209513" cy="209555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4" name="Oval 143"/>
          <p:cNvSpPr/>
          <p:nvPr/>
        </p:nvSpPr>
        <p:spPr bwMode="auto">
          <a:xfrm>
            <a:off x="3905402" y="2319984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5419728" y="2342153"/>
            <a:ext cx="274321" cy="274320"/>
            <a:chOff x="1983031" y="2317370"/>
            <a:chExt cx="209556" cy="209555"/>
          </a:xfrm>
        </p:grpSpPr>
        <p:sp>
          <p:nvSpPr>
            <p:cNvPr id="146" name="Pie 145"/>
            <p:cNvSpPr/>
            <p:nvPr/>
          </p:nvSpPr>
          <p:spPr bwMode="auto">
            <a:xfrm rot="16200000">
              <a:off x="1986665" y="2321004"/>
              <a:ext cx="205941" cy="205902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1983031" y="2317370"/>
              <a:ext cx="209513" cy="209555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" name="Group 147"/>
          <p:cNvGrpSpPr>
            <a:grpSpLocks noChangeAspect="1"/>
          </p:cNvGrpSpPr>
          <p:nvPr/>
        </p:nvGrpSpPr>
        <p:grpSpPr>
          <a:xfrm>
            <a:off x="5419672" y="2765713"/>
            <a:ext cx="274321" cy="274320"/>
            <a:chOff x="1983031" y="2317370"/>
            <a:chExt cx="209556" cy="209555"/>
          </a:xfrm>
        </p:grpSpPr>
        <p:sp>
          <p:nvSpPr>
            <p:cNvPr id="149" name="Pie 148"/>
            <p:cNvSpPr/>
            <p:nvPr/>
          </p:nvSpPr>
          <p:spPr bwMode="auto">
            <a:xfrm rot="16200000">
              <a:off x="1986665" y="2321004"/>
              <a:ext cx="205941" cy="205902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1983031" y="2317370"/>
              <a:ext cx="209513" cy="209555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924136" y="2770486"/>
            <a:ext cx="276224" cy="276224"/>
            <a:chOff x="6286495" y="4073875"/>
            <a:chExt cx="276224" cy="276224"/>
          </a:xfrm>
        </p:grpSpPr>
        <p:sp>
          <p:nvSpPr>
            <p:cNvPr id="152" name="Pie 151"/>
            <p:cNvSpPr/>
            <p:nvPr/>
          </p:nvSpPr>
          <p:spPr bwMode="auto">
            <a:xfrm rot="16200000">
              <a:off x="6291259" y="4078639"/>
              <a:ext cx="271460" cy="271460"/>
            </a:xfrm>
            <a:prstGeom prst="pie">
              <a:avLst>
                <a:gd name="adj1" fmla="val 5324020"/>
                <a:gd name="adj2" fmla="val 16200000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6286495" y="4073875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" name="Oval 153"/>
          <p:cNvSpPr/>
          <p:nvPr/>
        </p:nvSpPr>
        <p:spPr bwMode="auto">
          <a:xfrm>
            <a:off x="3913540" y="3647504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424454" y="3650185"/>
            <a:ext cx="276224" cy="276224"/>
            <a:chOff x="4805359" y="4071494"/>
            <a:chExt cx="276224" cy="276224"/>
          </a:xfrm>
        </p:grpSpPr>
        <p:sp>
          <p:nvSpPr>
            <p:cNvPr id="156" name="Pie 155"/>
            <p:cNvSpPr/>
            <p:nvPr/>
          </p:nvSpPr>
          <p:spPr bwMode="auto">
            <a:xfrm rot="16200000">
              <a:off x="4810123" y="4076258"/>
              <a:ext cx="271460" cy="271460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4805359" y="4071494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921373" y="3642473"/>
            <a:ext cx="276224" cy="276224"/>
            <a:chOff x="6286495" y="4073875"/>
            <a:chExt cx="276224" cy="276224"/>
          </a:xfrm>
        </p:grpSpPr>
        <p:sp>
          <p:nvSpPr>
            <p:cNvPr id="159" name="Pie 158"/>
            <p:cNvSpPr/>
            <p:nvPr/>
          </p:nvSpPr>
          <p:spPr bwMode="auto">
            <a:xfrm rot="16200000">
              <a:off x="6291259" y="4078639"/>
              <a:ext cx="271460" cy="271460"/>
            </a:xfrm>
            <a:prstGeom prst="pie">
              <a:avLst>
                <a:gd name="adj1" fmla="val 5324020"/>
                <a:gd name="adj2" fmla="val 16200000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6286495" y="4073875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1" name="Group 160"/>
          <p:cNvGrpSpPr>
            <a:grpSpLocks noChangeAspect="1"/>
          </p:cNvGrpSpPr>
          <p:nvPr/>
        </p:nvGrpSpPr>
        <p:grpSpPr>
          <a:xfrm>
            <a:off x="5434959" y="5383093"/>
            <a:ext cx="274321" cy="274320"/>
            <a:chOff x="1983031" y="2317370"/>
            <a:chExt cx="209556" cy="209555"/>
          </a:xfrm>
        </p:grpSpPr>
        <p:sp>
          <p:nvSpPr>
            <p:cNvPr id="162" name="Pie 161"/>
            <p:cNvSpPr/>
            <p:nvPr/>
          </p:nvSpPr>
          <p:spPr bwMode="auto">
            <a:xfrm rot="16200000">
              <a:off x="1986665" y="2321004"/>
              <a:ext cx="205941" cy="205902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1983031" y="2317370"/>
              <a:ext cx="209513" cy="209555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33056" y="4496692"/>
            <a:ext cx="276224" cy="276224"/>
            <a:chOff x="4805359" y="4071494"/>
            <a:chExt cx="276224" cy="276224"/>
          </a:xfrm>
        </p:grpSpPr>
        <p:sp>
          <p:nvSpPr>
            <p:cNvPr id="172" name="Pie 171"/>
            <p:cNvSpPr/>
            <p:nvPr/>
          </p:nvSpPr>
          <p:spPr bwMode="auto">
            <a:xfrm rot="16200000">
              <a:off x="4810123" y="4076258"/>
              <a:ext cx="271460" cy="271460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4805359" y="4071494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4" name="Oval 173"/>
          <p:cNvSpPr/>
          <p:nvPr/>
        </p:nvSpPr>
        <p:spPr bwMode="auto">
          <a:xfrm>
            <a:off x="3913540" y="4502955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6934716" y="4501859"/>
            <a:ext cx="276224" cy="276224"/>
            <a:chOff x="4805359" y="4071494"/>
            <a:chExt cx="276224" cy="276224"/>
          </a:xfrm>
        </p:grpSpPr>
        <p:sp>
          <p:nvSpPr>
            <p:cNvPr id="176" name="Pie 175"/>
            <p:cNvSpPr/>
            <p:nvPr/>
          </p:nvSpPr>
          <p:spPr bwMode="auto">
            <a:xfrm rot="16200000">
              <a:off x="4810123" y="4076258"/>
              <a:ext cx="271460" cy="271460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4805359" y="4071494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8" name="Oval 177"/>
          <p:cNvSpPr/>
          <p:nvPr/>
        </p:nvSpPr>
        <p:spPr bwMode="auto">
          <a:xfrm>
            <a:off x="3928429" y="5811543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441574" y="5823876"/>
            <a:ext cx="276224" cy="276224"/>
            <a:chOff x="4805359" y="4071494"/>
            <a:chExt cx="276224" cy="276224"/>
          </a:xfrm>
        </p:grpSpPr>
        <p:sp>
          <p:nvSpPr>
            <p:cNvPr id="180" name="Pie 179"/>
            <p:cNvSpPr/>
            <p:nvPr/>
          </p:nvSpPr>
          <p:spPr bwMode="auto">
            <a:xfrm rot="16200000">
              <a:off x="4810123" y="4076258"/>
              <a:ext cx="271460" cy="271460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4805359" y="4071494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952134" y="5811543"/>
            <a:ext cx="276224" cy="276224"/>
            <a:chOff x="4805359" y="4071494"/>
            <a:chExt cx="276224" cy="276224"/>
          </a:xfrm>
        </p:grpSpPr>
        <p:sp>
          <p:nvSpPr>
            <p:cNvPr id="183" name="Pie 182"/>
            <p:cNvSpPr/>
            <p:nvPr/>
          </p:nvSpPr>
          <p:spPr bwMode="auto">
            <a:xfrm rot="16200000">
              <a:off x="4810123" y="4076258"/>
              <a:ext cx="271460" cy="271460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4805359" y="4071494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433056" y="4935643"/>
            <a:ext cx="276224" cy="276224"/>
            <a:chOff x="6286495" y="4073875"/>
            <a:chExt cx="276224" cy="276224"/>
          </a:xfrm>
        </p:grpSpPr>
        <p:sp>
          <p:nvSpPr>
            <p:cNvPr id="186" name="Pie 185"/>
            <p:cNvSpPr/>
            <p:nvPr/>
          </p:nvSpPr>
          <p:spPr bwMode="auto">
            <a:xfrm rot="16200000">
              <a:off x="6291259" y="4078639"/>
              <a:ext cx="271460" cy="271460"/>
            </a:xfrm>
            <a:prstGeom prst="pie">
              <a:avLst>
                <a:gd name="adj1" fmla="val 5324020"/>
                <a:gd name="adj2" fmla="val 16200000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6286495" y="4073875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6914677" y="2332492"/>
            <a:ext cx="276224" cy="276224"/>
            <a:chOff x="6286495" y="4073875"/>
            <a:chExt cx="276224" cy="276224"/>
          </a:xfrm>
        </p:grpSpPr>
        <p:sp>
          <p:nvSpPr>
            <p:cNvPr id="189" name="Pie 188"/>
            <p:cNvSpPr/>
            <p:nvPr/>
          </p:nvSpPr>
          <p:spPr bwMode="auto">
            <a:xfrm rot="16200000">
              <a:off x="6291259" y="4078639"/>
              <a:ext cx="271460" cy="271460"/>
            </a:xfrm>
            <a:prstGeom prst="pie">
              <a:avLst>
                <a:gd name="adj1" fmla="val 5324020"/>
                <a:gd name="adj2" fmla="val 16200000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6286495" y="4073875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914677" y="1892144"/>
            <a:ext cx="276224" cy="276224"/>
            <a:chOff x="6286495" y="4073875"/>
            <a:chExt cx="276224" cy="276224"/>
          </a:xfrm>
        </p:grpSpPr>
        <p:sp>
          <p:nvSpPr>
            <p:cNvPr id="192" name="Pie 191"/>
            <p:cNvSpPr/>
            <p:nvPr/>
          </p:nvSpPr>
          <p:spPr bwMode="auto">
            <a:xfrm rot="16200000">
              <a:off x="6291259" y="4078639"/>
              <a:ext cx="271460" cy="271460"/>
            </a:xfrm>
            <a:prstGeom prst="pie">
              <a:avLst>
                <a:gd name="adj1" fmla="val 5324020"/>
                <a:gd name="adj2" fmla="val 16200000"/>
              </a:avLst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6286495" y="4073875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920600" y="4066506"/>
            <a:ext cx="276224" cy="276224"/>
            <a:chOff x="4805359" y="4071494"/>
            <a:chExt cx="276224" cy="276224"/>
          </a:xfrm>
        </p:grpSpPr>
        <p:sp>
          <p:nvSpPr>
            <p:cNvPr id="90" name="Pie 89"/>
            <p:cNvSpPr/>
            <p:nvPr/>
          </p:nvSpPr>
          <p:spPr bwMode="auto">
            <a:xfrm rot="16200000">
              <a:off x="4810123" y="4076258"/>
              <a:ext cx="271460" cy="271460"/>
            </a:xfrm>
            <a:prstGeom prst="pie">
              <a:avLst/>
            </a:prstGeom>
            <a:solidFill>
              <a:srgbClr val="00264C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805359" y="4071494"/>
              <a:ext cx="276224" cy="276224"/>
            </a:xfrm>
            <a:prstGeom prst="ellipse">
              <a:avLst/>
            </a:prstGeom>
            <a:noFill/>
            <a:ln w="19050" cap="flat" cmpd="sng" algn="ctr">
              <a:solidFill>
                <a:srgbClr val="00264C">
                  <a:lumMod val="90000"/>
                  <a:lumOff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Oval 91"/>
          <p:cNvSpPr/>
          <p:nvPr/>
        </p:nvSpPr>
        <p:spPr bwMode="auto">
          <a:xfrm>
            <a:off x="5433000" y="4047829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954516" y="4063626"/>
            <a:ext cx="276224" cy="276224"/>
          </a:xfrm>
          <a:prstGeom prst="ellipse">
            <a:avLst/>
          </a:prstGeom>
          <a:solidFill>
            <a:srgbClr val="00264C">
              <a:lumMod val="50000"/>
              <a:lumOff val="50000"/>
            </a:srgbClr>
          </a:solidFill>
          <a:ln w="19050" cap="flat" cmpd="sng" algn="ctr">
            <a:solidFill>
              <a:srgbClr val="00264C">
                <a:lumMod val="90000"/>
                <a:lumOff val="1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64C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431" y="6137977"/>
            <a:ext cx="34788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* New F5/C5 will have equivalent communication capability.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013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Motion</a:t>
            </a:r>
            <a:r>
              <a:rPr lang="en-US" sz="4000" baseline="30000" dirty="0" smtClean="0"/>
              <a:t>®</a:t>
            </a:r>
            <a:r>
              <a:rPr lang="en-US" sz="4000" dirty="0" smtClean="0"/>
              <a:t> CL920 Feature Overview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8957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for Mobile Business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617" y="1527652"/>
            <a:ext cx="7580244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Enterprise-Ready Mobile Devices</a:t>
            </a:r>
            <a:endParaRPr lang="en-US" sz="1800" dirty="0" smtClean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859" y="1910829"/>
            <a:ext cx="7580244" cy="9848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Support Windows</a:t>
            </a:r>
            <a:r>
              <a:rPr lang="en-US" sz="1600" baseline="30000" dirty="0" smtClean="0">
                <a:solidFill>
                  <a:schemeClr val="accent4"/>
                </a:solidFill>
                <a:latin typeface="+mj-lt"/>
              </a:rPr>
              <a:t>®</a:t>
            </a: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 8.1 Pro and 7 Pro for seamless business integration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Enable quick data collection using electronic forms and data capture tools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Offer remote manageability, integrated security, asset tracking &amp; recovery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617" y="3111313"/>
            <a:ext cx="7580244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Unique designs for harsh environments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859" y="3523373"/>
            <a:ext cx="8173446" cy="13080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Durable to withstand drops and bumps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Reliable in high moisture environments 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Easy to clean and disinfect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Strong, outdoor viewable displays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964" y="5018994"/>
            <a:ext cx="758145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Special features support the standing user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356" y="5417510"/>
            <a:ext cx="7580244" cy="9848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Pen or touch input while mobile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Ergonomic and balanced design for ease of use while standing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Broad range of peripherals for customized workflows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338" y="3412881"/>
            <a:ext cx="2886022" cy="212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7396B5"/>
            </a:solidFill>
          </a:ln>
          <a:effectLst>
            <a:reflection blurRad="12700" stA="25000" endPos="1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849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9331" y="1531223"/>
            <a:ext cx="7451631" cy="796981"/>
          </a:xfrm>
        </p:spPr>
        <p:txBody>
          <a:bodyPr/>
          <a:lstStyle/>
          <a:p>
            <a:r>
              <a:rPr lang="en-US" dirty="0" smtClean="0"/>
              <a:t>Robust features offer convenient expansion, connectivity and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 ac Wi-Fi</a:t>
            </a:r>
            <a:r>
              <a:rPr lang="en-US" dirty="0"/>
              <a:t>, Bluetooth</a:t>
            </a:r>
            <a:r>
              <a:rPr lang="en-US" baseline="30000" dirty="0"/>
              <a:t>®</a:t>
            </a:r>
            <a:r>
              <a:rPr lang="en-US" dirty="0"/>
              <a:t>, </a:t>
            </a:r>
            <a:r>
              <a:rPr lang="en-US" dirty="0" smtClean="0"/>
              <a:t>4G LTE Mobile Broadband and </a:t>
            </a:r>
            <a:r>
              <a:rPr lang="en-US" dirty="0"/>
              <a:t>GPS</a:t>
            </a:r>
          </a:p>
          <a:p>
            <a:r>
              <a:rPr lang="en-US" dirty="0" smtClean="0"/>
              <a:t>Front and rear facing cameras for documentation and collaboration</a:t>
            </a:r>
          </a:p>
          <a:p>
            <a:r>
              <a:rPr lang="en-US" dirty="0"/>
              <a:t>USB, </a:t>
            </a:r>
            <a:r>
              <a:rPr lang="en-US" dirty="0" smtClean="0"/>
              <a:t>SD Card Slot, </a:t>
            </a:r>
            <a:r>
              <a:rPr lang="en-US" dirty="0"/>
              <a:t>Audio In/Out, Video Out</a:t>
            </a:r>
          </a:p>
          <a:p>
            <a:r>
              <a:rPr lang="en-US" dirty="0" smtClean="0"/>
              <a:t>Countertop docking station, arm mounts and vehicle mounts with added expansion options</a:t>
            </a:r>
          </a:p>
          <a:p>
            <a:r>
              <a:rPr lang="en-US" dirty="0" smtClean="0"/>
              <a:t>Cases and sleeves for mobile workflows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37927"/>
            <a:ext cx="8082643" cy="7132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Connected, Flexible and Integrated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horizontal_strips_C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397561"/>
            <a:ext cx="9144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80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Tested to conditions mobile workers face, the </a:t>
            </a:r>
            <a:r>
              <a:rPr lang="en-US" dirty="0" smtClean="0"/>
              <a:t>CL920 </a:t>
            </a:r>
            <a:r>
              <a:rPr lang="en-US" dirty="0"/>
              <a:t>is designed to withstand harsh </a:t>
            </a:r>
            <a:r>
              <a:rPr lang="en-US" dirty="0" smtClean="0"/>
              <a:t>environments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275" y="418877"/>
            <a:ext cx="8082643" cy="713237"/>
          </a:xfrm>
        </p:spPr>
        <p:txBody>
          <a:bodyPr/>
          <a:lstStyle/>
          <a:p>
            <a:r>
              <a:rPr lang="en-US" dirty="0" smtClean="0"/>
              <a:t>Durable &amp; Mobile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616" y="2257071"/>
            <a:ext cx="7923323" cy="36830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0E55AC"/>
              </a:buClr>
            </a:pPr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Durable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Internal magnesium frame for greater structural rigidity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Solid State Drives (SSD) for performance and durability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Durable Corning</a:t>
            </a:r>
            <a:r>
              <a:rPr lang="en-US" sz="1600" baseline="30000" dirty="0" smtClean="0">
                <a:solidFill>
                  <a:schemeClr val="accent4"/>
                </a:solidFill>
                <a:latin typeface="+mj-lt"/>
              </a:rPr>
              <a:t>®</a:t>
            </a: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 Gorilla</a:t>
            </a:r>
            <a:r>
              <a:rPr lang="en-US" sz="1600" baseline="30000" dirty="0" smtClean="0">
                <a:solidFill>
                  <a:schemeClr val="accent4"/>
                </a:solidFill>
                <a:latin typeface="+mj-lt"/>
              </a:rPr>
              <a:t>™</a:t>
            </a: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 Glass 3 display with flexible input options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Tested to MIL-STD-810G durability specifications and IP-52 ratings against moisture, dirt or dust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+mj-lt"/>
              </a:rPr>
              <a:t>Easily cleaned with standard cleansers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Clr>
                <a:srgbClr val="0E55AC"/>
              </a:buClr>
            </a:pPr>
            <a:r>
              <a:rPr lang="en-US" sz="1800" b="1" dirty="0" smtClean="0">
                <a:solidFill>
                  <a:schemeClr val="accent4"/>
                </a:solidFill>
                <a:latin typeface="Arial"/>
                <a:cs typeface="Arial"/>
              </a:rPr>
              <a:t>Mobile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Arial"/>
                <a:cs typeface="Arial"/>
              </a:rPr>
              <a:t>Lightweight at 1.9 pounds (.84 kg)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Arial"/>
                <a:cs typeface="Arial"/>
              </a:rPr>
              <a:t>Thin at less than .</a:t>
            </a:r>
            <a:r>
              <a:rPr lang="en-US" sz="1600" dirty="0">
                <a:solidFill>
                  <a:schemeClr val="accent4"/>
                </a:solidFill>
                <a:latin typeface="Arial"/>
                <a:cs typeface="Arial"/>
              </a:rPr>
              <a:t>63 inches </a:t>
            </a:r>
            <a:r>
              <a:rPr lang="en-US" sz="1600" dirty="0" smtClean="0">
                <a:solidFill>
                  <a:schemeClr val="accent4"/>
                </a:solidFill>
                <a:latin typeface="Arial"/>
                <a:cs typeface="Arial"/>
              </a:rPr>
              <a:t>thick (16 mm)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Arial"/>
                <a:cs typeface="Arial"/>
              </a:rPr>
              <a:t>Over 8 hours of battery life* for extended productivity</a:t>
            </a:r>
            <a:endParaRPr lang="en-US" sz="1600" dirty="0" smtClean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26" y="6499139"/>
            <a:ext cx="381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+mj-lt"/>
              </a:rPr>
              <a:t>*Based on </a:t>
            </a:r>
            <a:r>
              <a:rPr lang="en-US" sz="1000" dirty="0" err="1" smtClean="0">
                <a:solidFill>
                  <a:schemeClr val="accent6"/>
                </a:solidFill>
                <a:latin typeface="+mj-lt"/>
              </a:rPr>
              <a:t>MobileMark</a:t>
            </a:r>
            <a:r>
              <a:rPr lang="en-US" sz="1000" dirty="0" smtClean="0">
                <a:solidFill>
                  <a:schemeClr val="accent6"/>
                </a:solidFill>
                <a:latin typeface="+mj-lt"/>
              </a:rPr>
              <a:t> 2007 test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9394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863" y="1601359"/>
            <a:ext cx="7923323" cy="310854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The Motion CL920 offers a balance of performance and battery life with the Intel</a:t>
            </a:r>
            <a:r>
              <a:rPr lang="en-US" sz="2000" b="1" baseline="30000" dirty="0" smtClean="0">
                <a:solidFill>
                  <a:schemeClr val="accent4"/>
                </a:solidFill>
                <a:latin typeface="+mj-lt"/>
              </a:rPr>
              <a:t>®</a:t>
            </a: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 Pentium</a:t>
            </a:r>
            <a:r>
              <a:rPr lang="en-US" sz="2000" b="1" baseline="30000" dirty="0" smtClean="0">
                <a:solidFill>
                  <a:schemeClr val="accent4"/>
                </a:solidFill>
                <a:latin typeface="+mj-lt"/>
              </a:rPr>
              <a:t>™</a:t>
            </a:r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 N3540 CPU</a:t>
            </a:r>
          </a:p>
          <a:p>
            <a:endParaRPr lang="en-US" sz="2800" b="1" dirty="0" smtClean="0"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Intel</a:t>
            </a:r>
            <a:r>
              <a:rPr lang="en-US" sz="1800" baseline="30000" dirty="0" smtClean="0">
                <a:solidFill>
                  <a:schemeClr val="accent4"/>
                </a:solidFill>
                <a:latin typeface="+mj-lt"/>
              </a:rPr>
              <a:t>®</a:t>
            </a: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 Pentium</a:t>
            </a:r>
            <a:r>
              <a:rPr lang="en-US" sz="1800" baseline="30000" dirty="0" smtClean="0">
                <a:solidFill>
                  <a:schemeClr val="accent4"/>
                </a:solidFill>
                <a:latin typeface="+mj-lt"/>
              </a:rPr>
              <a:t>™</a:t>
            </a: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 N3540 Dual Core processor (2.16 GHz with Burst Frequency to 2.66 GHz)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Over 8 hours of battery life* from a 4 cell (43Whr) battery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69% </a:t>
            </a:r>
            <a:r>
              <a:rPr lang="en-US" sz="1800" dirty="0">
                <a:solidFill>
                  <a:schemeClr val="accent4"/>
                </a:solidFill>
                <a:latin typeface="+mj-lt"/>
              </a:rPr>
              <a:t>improvement in performance* over previous Atom-based systems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4 GB RAM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System storage: 64 GB and 128 GB SSD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&amp; </a:t>
            </a:r>
            <a:r>
              <a:rPr lang="en-US" dirty="0" err="1" smtClean="0"/>
              <a:t>Optimised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7324" y="6233744"/>
            <a:ext cx="62664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*</a:t>
            </a:r>
            <a:r>
              <a:rPr lang="en-US" sz="1050" dirty="0" err="1" smtClean="0">
                <a:latin typeface="+mj-lt"/>
              </a:rPr>
              <a:t>Mobilemark</a:t>
            </a:r>
            <a:r>
              <a:rPr lang="en-US" sz="1050" dirty="0" smtClean="0">
                <a:latin typeface="+mj-lt"/>
              </a:rPr>
              <a:t> score vs. </a:t>
            </a:r>
            <a:r>
              <a:rPr lang="en-US" sz="1050" dirty="0" err="1" smtClean="0">
                <a:latin typeface="+mj-lt"/>
              </a:rPr>
              <a:t>Cedartrail</a:t>
            </a:r>
            <a:r>
              <a:rPr lang="en-US" sz="1050" dirty="0" smtClean="0">
                <a:latin typeface="+mj-lt"/>
              </a:rPr>
              <a:t>-based tablet, battery life based on </a:t>
            </a:r>
            <a:r>
              <a:rPr lang="en-US" sz="1050" dirty="0" err="1" smtClean="0">
                <a:latin typeface="+mj-lt"/>
              </a:rPr>
              <a:t>Mobilemark</a:t>
            </a:r>
            <a:r>
              <a:rPr lang="en-US" sz="1050" dirty="0" smtClean="0">
                <a:latin typeface="+mj-lt"/>
              </a:rPr>
              <a:t> 2007 test</a:t>
            </a:r>
            <a:endParaRPr lang="en-US" sz="105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698" y="4349093"/>
            <a:ext cx="3596351" cy="16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8" y="5874395"/>
            <a:ext cx="528594" cy="486307"/>
          </a:xfrm>
          <a:prstGeom prst="rect">
            <a:avLst/>
          </a:prstGeom>
        </p:spPr>
      </p:pic>
      <p:pic>
        <p:nvPicPr>
          <p:cNvPr id="1028" name="Picture 4" descr="http://icons.iconarchive.com/icons/custom-icon-design/pretty-office-9/128/battery-charg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71" y="489834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6506" y="5184781"/>
            <a:ext cx="169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/>
                </a:solidFill>
                <a:latin typeface="+mj-lt"/>
              </a:rPr>
              <a:t>Over 8 hours of battery life</a:t>
            </a:r>
          </a:p>
        </p:txBody>
      </p:sp>
    </p:spTree>
    <p:extLst>
      <p:ext uri="{BB962C8B-B14F-4D97-AF65-F5344CB8AC3E}">
        <p14:creationId xmlns:p14="http://schemas.microsoft.com/office/powerpoint/2010/main" val="1566853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49561" y="1644114"/>
            <a:ext cx="5552163" cy="1293126"/>
          </a:xfrm>
        </p:spPr>
        <p:txBody>
          <a:bodyPr/>
          <a:lstStyle/>
          <a:p>
            <a:r>
              <a:rPr lang="en-US" sz="2000" dirty="0" smtClean="0"/>
              <a:t>The convenience </a:t>
            </a:r>
            <a:r>
              <a:rPr lang="en-US" sz="2000" dirty="0"/>
              <a:t>of touch navigation</a:t>
            </a:r>
            <a:r>
              <a:rPr lang="en-US" sz="2000" dirty="0" smtClean="0"/>
              <a:t>, accuracy </a:t>
            </a:r>
            <a:r>
              <a:rPr lang="en-US" sz="2000" dirty="0"/>
              <a:t>of pen </a:t>
            </a:r>
            <a:r>
              <a:rPr lang="en-US" sz="2000" dirty="0" smtClean="0"/>
              <a:t>input and the durability </a:t>
            </a:r>
            <a:r>
              <a:rPr lang="en-US" sz="2000" dirty="0"/>
              <a:t>of Gorilla </a:t>
            </a:r>
            <a:r>
              <a:rPr lang="en-US" sz="2000" dirty="0" smtClean="0"/>
              <a:t>Glass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78334" y="3285849"/>
            <a:ext cx="4933375" cy="428625"/>
          </a:xfrm>
        </p:spPr>
        <p:txBody>
          <a:bodyPr/>
          <a:lstStyle/>
          <a:p>
            <a:r>
              <a:rPr lang="en-US" dirty="0" smtClean="0"/>
              <a:t>Flexible Input and Navigation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4258" y="3871609"/>
            <a:ext cx="5494559" cy="22769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Supports </a:t>
            </a:r>
            <a:r>
              <a:rPr lang="en-US" dirty="0"/>
              <a:t>Windows </a:t>
            </a:r>
            <a:r>
              <a:rPr lang="en-US" dirty="0" smtClean="0"/>
              <a:t>8.1 </a:t>
            </a:r>
            <a:r>
              <a:rPr lang="en-US" dirty="0"/>
              <a:t>natural touch gestures - </a:t>
            </a:r>
            <a:r>
              <a:rPr lang="en-US" dirty="0" smtClean="0"/>
              <a:t>pinch </a:t>
            </a:r>
            <a:r>
              <a:rPr lang="en-US" dirty="0"/>
              <a:t>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tap </a:t>
            </a:r>
            <a:r>
              <a:rPr lang="en-US" dirty="0"/>
              <a:t>for scrolling, panning, rotating and zooming</a:t>
            </a:r>
          </a:p>
          <a:p>
            <a:pPr>
              <a:lnSpc>
                <a:spcPct val="120000"/>
              </a:lnSpc>
            </a:pPr>
            <a:r>
              <a:rPr lang="en-US" dirty="0"/>
              <a:t>Ideal </a:t>
            </a:r>
            <a:r>
              <a:rPr lang="en-US" dirty="0" smtClean="0"/>
              <a:t>for computing </a:t>
            </a:r>
            <a:r>
              <a:rPr lang="en-US" dirty="0"/>
              <a:t>while </a:t>
            </a:r>
            <a:r>
              <a:rPr lang="en-US" dirty="0" smtClean="0"/>
              <a:t>standing, using </a:t>
            </a:r>
            <a:r>
              <a:rPr lang="en-US" dirty="0"/>
              <a:t>one hand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input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Digitizer pen for use with applications that are not  </a:t>
            </a:r>
            <a:br>
              <a:rPr lang="en-US" dirty="0" smtClean="0"/>
            </a:br>
            <a:r>
              <a:rPr lang="en-US" dirty="0" smtClean="0"/>
              <a:t>optimized for </a:t>
            </a:r>
            <a:r>
              <a:rPr lang="en-US" dirty="0"/>
              <a:t>touch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Supports small-target </a:t>
            </a:r>
            <a:r>
              <a:rPr lang="en-US" dirty="0"/>
              <a:t>navigation and convenient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signature </a:t>
            </a:r>
            <a:r>
              <a:rPr lang="en-US" dirty="0"/>
              <a:t>capture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0243" y="413471"/>
            <a:ext cx="6579045" cy="553998"/>
          </a:xfrm>
          <a:prstGeom prst="rect">
            <a:avLst/>
          </a:prstGeom>
          <a:effectLst>
            <a:outerShdw blurRad="304800" dist="38100" dir="2700000">
              <a:srgbClr val="FFFFFF">
                <a:alpha val="43000"/>
              </a:srgbClr>
            </a:outerShdw>
          </a:effectLst>
        </p:spPr>
        <p:txBody>
          <a:bodyPr wrap="none" anchor="b">
            <a:spAutoFit/>
          </a:bodyPr>
          <a:lstStyle/>
          <a:p>
            <a:r>
              <a:rPr lang="en-US" sz="30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Bright, Visible and Durable Display</a:t>
            </a:r>
            <a:endParaRPr lang="en-US" sz="3000" dirty="0">
              <a:gradFill flip="none" rotWithShape="1">
                <a:gsLst>
                  <a:gs pos="1000">
                    <a:srgbClr val="FFFFFF"/>
                  </a:gs>
                  <a:gs pos="100000">
                    <a:schemeClr val="tx1">
                      <a:lumMod val="10000"/>
                      <a:lumOff val="90000"/>
                    </a:schemeClr>
                  </a:gs>
                </a:gsLst>
                <a:lin ang="4620000" scaled="0"/>
                <a:tileRect/>
              </a:gra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24" y="1561338"/>
            <a:ext cx="3539913" cy="171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303" y="3613885"/>
            <a:ext cx="4595752" cy="33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64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58975" y="4431003"/>
            <a:ext cx="248006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6599" y="498220"/>
            <a:ext cx="7810803" cy="630942"/>
          </a:xfrm>
          <a:prstGeom prst="rect">
            <a:avLst/>
          </a:prstGeom>
          <a:effectLst>
            <a:outerShdw blurRad="304800" dist="38100" dir="2700000">
              <a:srgbClr val="FFFFFF">
                <a:alpha val="43000"/>
              </a:srgbClr>
            </a:outerShdw>
          </a:effectLst>
        </p:spPr>
        <p:txBody>
          <a:bodyPr wrap="square" anchor="b">
            <a:spAutoFit/>
          </a:bodyPr>
          <a:lstStyle/>
          <a:p>
            <a:pPr algn="ctr"/>
            <a:r>
              <a:rPr lang="en-US" sz="3500" dirty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>Introducing the new Motion</a:t>
            </a:r>
            <a:r>
              <a:rPr lang="en-US" sz="3500" baseline="30000" dirty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>®</a:t>
            </a:r>
            <a:r>
              <a:rPr lang="en-US" sz="3500" dirty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> </a:t>
            </a:r>
            <a:r>
              <a:rPr lang="en-US" sz="35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>CL920</a:t>
            </a:r>
            <a:endParaRPr lang="en-US" sz="3500" dirty="0">
              <a:gradFill flip="none" rotWithShape="1">
                <a:gsLst>
                  <a:gs pos="1000">
                    <a:srgbClr val="FFFFFF"/>
                  </a:gs>
                  <a:gs pos="100000">
                    <a:schemeClr val="tx1">
                      <a:lumMod val="10000"/>
                      <a:lumOff val="90000"/>
                    </a:schemeClr>
                  </a:gs>
                </a:gsLst>
                <a:lin ang="4620000" scaled="0"/>
                <a:tileRect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107" y="5528283"/>
            <a:ext cx="1788434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088" y="599734"/>
            <a:ext cx="5815912" cy="545797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6440" y="1632564"/>
            <a:ext cx="3438164" cy="1955367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The </a:t>
            </a:r>
            <a:r>
              <a:rPr lang="en-US" sz="160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Motion CL920 </a:t>
            </a:r>
            <a:r>
              <a:rPr lang="en-US" sz="1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is an ultra-mobile tablet PC that balances performance, weight, </a:t>
            </a:r>
            <a:r>
              <a:rPr lang="en-US" sz="160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durability, battery life and cost.</a:t>
            </a:r>
            <a:endParaRPr lang="en-US" sz="16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Ideal for running focused business applications, the CL920 offers business integration, mobility and documentation capabilities for improved data acquisition and transaction processing.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440" y="5464973"/>
            <a:ext cx="1991019" cy="9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61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Motion</a:t>
            </a:r>
            <a:r>
              <a:rPr lang="en-US" sz="4000" baseline="30000" dirty="0" smtClean="0"/>
              <a:t>®</a:t>
            </a:r>
            <a:r>
              <a:rPr lang="en-US" sz="4000" dirty="0" smtClean="0"/>
              <a:t> CL920 Peripherals Overview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8348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379" y="1477895"/>
            <a:ext cx="5623636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The countertop docking station is the perfect accessory for the standing user to display information or complete touch-based transactions while connected to USB compatible peripherals.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572" y="428402"/>
            <a:ext cx="8082643" cy="713237"/>
          </a:xfrm>
        </p:spPr>
        <p:txBody>
          <a:bodyPr/>
          <a:lstStyle/>
          <a:p>
            <a:r>
              <a:rPr lang="en-US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>Intuitive Countertop Dock</a:t>
            </a:r>
            <a:br>
              <a:rPr lang="en-US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</a:br>
            <a:endParaRPr lang="en-US" dirty="0"/>
          </a:p>
        </p:txBody>
      </p:sp>
      <p:pic>
        <p:nvPicPr>
          <p:cNvPr id="10" name="Picture 9" descr="CL900_counter_doc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73966" y="3182814"/>
            <a:ext cx="3640272" cy="251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7396B5"/>
            </a:solidFill>
          </a:ln>
          <a:effectLst>
            <a:reflection blurRad="12700" stA="25000" endPos="15000" dir="5400000" sy="-100000" algn="bl" rotWithShape="0"/>
          </a:effectLst>
        </p:spPr>
      </p:pic>
      <p:pic>
        <p:nvPicPr>
          <p:cNvPr id="7" name="Picture 6" descr="CL_doc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6678" y="3326422"/>
            <a:ext cx="2241305" cy="2178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577" y="573551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USB (3)</a:t>
            </a:r>
            <a:endParaRPr lang="en-US" sz="1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6752" y="573551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Ethernet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807" y="573551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Power</a:t>
            </a:r>
            <a:endParaRPr lang="en-US" sz="1400" dirty="0">
              <a:latin typeface="+mj-lt"/>
            </a:endParaRPr>
          </a:p>
        </p:txBody>
      </p:sp>
      <p:cxnSp>
        <p:nvCxnSpPr>
          <p:cNvPr id="14" name="Straight Connector 13"/>
          <p:cNvCxnSpPr>
            <a:endCxn id="8" idx="0"/>
          </p:cNvCxnSpPr>
          <p:nvPr/>
        </p:nvCxnSpPr>
        <p:spPr bwMode="auto">
          <a:xfrm flipH="1">
            <a:off x="894908" y="5046785"/>
            <a:ext cx="925100" cy="68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endCxn id="8" idx="0"/>
          </p:cNvCxnSpPr>
          <p:nvPr/>
        </p:nvCxnSpPr>
        <p:spPr bwMode="auto">
          <a:xfrm flipH="1">
            <a:off x="894908" y="5005754"/>
            <a:ext cx="681847" cy="7297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endCxn id="8" idx="0"/>
          </p:cNvCxnSpPr>
          <p:nvPr/>
        </p:nvCxnSpPr>
        <p:spPr bwMode="auto">
          <a:xfrm flipH="1">
            <a:off x="894908" y="5005754"/>
            <a:ext cx="1262138" cy="7297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1" idx="0"/>
          </p:cNvCxnSpPr>
          <p:nvPr/>
        </p:nvCxnSpPr>
        <p:spPr bwMode="auto">
          <a:xfrm flipH="1">
            <a:off x="2007319" y="5017477"/>
            <a:ext cx="477974" cy="7180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2" idx="0"/>
          </p:cNvCxnSpPr>
          <p:nvPr/>
        </p:nvCxnSpPr>
        <p:spPr bwMode="auto">
          <a:xfrm>
            <a:off x="2751993" y="5002823"/>
            <a:ext cx="396223" cy="7326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93" y="409130"/>
            <a:ext cx="3751868" cy="249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288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3161" y="2596937"/>
            <a:ext cx="6834187" cy="2776646"/>
          </a:xfrm>
        </p:spPr>
        <p:txBody>
          <a:bodyPr/>
          <a:lstStyle/>
          <a:p>
            <a:r>
              <a:rPr lang="en-US" dirty="0" smtClean="0"/>
              <a:t>An industry-first productivity </a:t>
            </a:r>
            <a:r>
              <a:rPr lang="en-US" dirty="0"/>
              <a:t>module that </a:t>
            </a:r>
            <a:r>
              <a:rPr lang="en-US" dirty="0" smtClean="0"/>
              <a:t>transforms the CL920 Tablet PC into an automated </a:t>
            </a:r>
            <a:r>
              <a:rPr lang="en-US" dirty="0"/>
              <a:t>data acquisition </a:t>
            </a:r>
            <a:r>
              <a:rPr lang="en-US" dirty="0" smtClean="0"/>
              <a:t>and transaction processing tool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7719" y="1092955"/>
            <a:ext cx="7765072" cy="630942"/>
          </a:xfrm>
          <a:prstGeom prst="rect">
            <a:avLst/>
          </a:prstGeom>
          <a:effectLst>
            <a:outerShdw blurRad="304800" dist="38100" dir="2700000">
              <a:srgbClr val="FFFFFF">
                <a:alpha val="43000"/>
              </a:srgbClr>
            </a:outerShdw>
          </a:effectLst>
        </p:spPr>
        <p:txBody>
          <a:bodyPr wrap="square" anchor="b">
            <a:spAutoFit/>
          </a:bodyPr>
          <a:lstStyle/>
          <a:p>
            <a:r>
              <a:rPr lang="en-US" sz="35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Motion CL920 SlateMate</a:t>
            </a:r>
            <a:r>
              <a:rPr lang="en-US" sz="2000" baseline="750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TM</a:t>
            </a:r>
            <a:endParaRPr lang="en-US" sz="3500" baseline="75000" dirty="0">
              <a:gradFill flip="none" rotWithShape="1">
                <a:gsLst>
                  <a:gs pos="1000">
                    <a:srgbClr val="FFFFFF"/>
                  </a:gs>
                  <a:gs pos="100000">
                    <a:schemeClr val="tx1">
                      <a:lumMod val="10000"/>
                      <a:lumOff val="90000"/>
                    </a:schemeClr>
                  </a:gs>
                </a:gsLst>
                <a:lin ang="4620000" scaled="0"/>
                <a:tileRect/>
              </a:gra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9" y="3985260"/>
            <a:ext cx="5924142" cy="29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tion-Retail-6940_C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 flipH="1">
            <a:off x="2963334" y="2630787"/>
            <a:ext cx="6180666" cy="1079589"/>
          </a:xfrm>
          <a:prstGeom prst="roundRect">
            <a:avLst>
              <a:gd name="adj" fmla="val 0"/>
            </a:avLst>
          </a:prstGeom>
          <a:gradFill flip="none" rotWithShape="1">
            <a:gsLst>
              <a:gs pos="23000">
                <a:srgbClr val="F8F8F8">
                  <a:alpha val="78000"/>
                </a:srgbClr>
              </a:gs>
              <a:gs pos="89000">
                <a:srgbClr val="FFFFFF">
                  <a:alpha val="4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Motion LogoTM_White_Medium_Transparent(for Screen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78293" y="6149659"/>
            <a:ext cx="1124838" cy="45709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26631" y="2910956"/>
            <a:ext cx="50953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 smtClean="0">
                <a:ln w="3175">
                  <a:noFill/>
                </a:ln>
                <a:solidFill>
                  <a:srgbClr val="1C69A4"/>
                </a:solidFill>
                <a:effectLst>
                  <a:outerShdw blurRad="50800" dist="25400" dir="2700000" algn="tl" rotWithShape="0">
                    <a:srgbClr val="FFFFFF">
                      <a:alpha val="38000"/>
                    </a:srgbClr>
                  </a:outerShdw>
                </a:effectLst>
                <a:latin typeface="Arial"/>
                <a:cs typeface="Arial"/>
              </a:rPr>
              <a:t>Powering</a:t>
            </a:r>
            <a:r>
              <a:rPr lang="en-US" sz="2800" dirty="0" smtClean="0">
                <a:ln w="3175">
                  <a:noFill/>
                </a:ln>
                <a:solidFill>
                  <a:srgbClr val="1C69A4"/>
                </a:solidFill>
                <a:effectLst>
                  <a:outerShdw blurRad="50800" dist="25400" dir="2700000" algn="tl" rotWithShape="0">
                    <a:srgbClr val="FFFFFF">
                      <a:alpha val="38000"/>
                    </a:srgbClr>
                  </a:outerShdw>
                  <a:reflection stA="27000" endPos="48000" dist="127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2800" dirty="0" smtClean="0">
                <a:ln w="3175">
                  <a:noFill/>
                </a:ln>
                <a:solidFill>
                  <a:srgbClr val="1C69A4"/>
                </a:solidFill>
                <a:effectLst>
                  <a:outerShdw blurRad="50800" dist="25400" dir="2700000" algn="tl" rotWithShape="0">
                    <a:srgbClr val="FFFFFF">
                      <a:alpha val="38000"/>
                    </a:srgbClr>
                  </a:outerShdw>
                </a:effectLst>
                <a:latin typeface="Arial"/>
                <a:cs typeface="Arial"/>
              </a:rPr>
              <a:t>Point of</a:t>
            </a:r>
            <a:r>
              <a:rPr lang="en-US" sz="2800" dirty="0" smtClean="0">
                <a:ln w="3175">
                  <a:noFill/>
                </a:ln>
                <a:solidFill>
                  <a:srgbClr val="1C69A4"/>
                </a:solidFill>
                <a:effectLst>
                  <a:outerShdw blurRad="50800" dist="25400" dir="2700000" algn="tl" rotWithShape="0">
                    <a:srgbClr val="FFFFFF">
                      <a:alpha val="38000"/>
                    </a:srgbClr>
                  </a:outerShdw>
                  <a:reflection stA="27000" endPos="48000" dist="127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2800" dirty="0" smtClean="0">
                <a:ln w="3175">
                  <a:noFill/>
                </a:ln>
                <a:solidFill>
                  <a:srgbClr val="1C69A4"/>
                </a:solidFill>
                <a:effectLst>
                  <a:outerShdw blurRad="50800" dist="25400" dir="2700000" algn="tl" rotWithShape="0">
                    <a:srgbClr val="FFFFFF">
                      <a:alpha val="38000"/>
                    </a:srgbClr>
                  </a:outerShdw>
                </a:effectLst>
                <a:latin typeface="Arial"/>
                <a:cs typeface="Arial"/>
              </a:rPr>
              <a:t>Sale</a:t>
            </a:r>
            <a:endParaRPr lang="en-US" sz="2800" dirty="0">
              <a:ln w="3175">
                <a:noFill/>
              </a:ln>
              <a:solidFill>
                <a:srgbClr val="1C69A4"/>
              </a:solidFill>
              <a:effectLst>
                <a:outerShdw blurRad="50800" dist="25400" dir="2700000" algn="tl" rotWithShape="0">
                  <a:srgbClr val="FFFFFF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354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CL920  SlateMate™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61178" y="1106488"/>
            <a:ext cx="7042150" cy="378635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 integrated expansion module </a:t>
            </a:r>
            <a:r>
              <a:rPr lang="en-US" dirty="0" smtClean="0"/>
              <a:t>that provides seamless added functionality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Secure attachment </a:t>
            </a:r>
            <a:r>
              <a:rPr lang="en-US" dirty="0"/>
              <a:t>to the internal frame </a:t>
            </a:r>
            <a:r>
              <a:rPr lang="en-US" dirty="0" smtClean="0"/>
              <a:t>ensures durability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First-of-its-kind </a:t>
            </a:r>
            <a:r>
              <a:rPr lang="en-US" dirty="0" smtClean="0"/>
              <a:t>design to </a:t>
            </a:r>
            <a:r>
              <a:rPr lang="en-US" dirty="0"/>
              <a:t>support future configurations for mobile productivity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7277" y="5101389"/>
            <a:ext cx="8701819" cy="721897"/>
          </a:xfrm>
        </p:spPr>
        <p:txBody>
          <a:bodyPr/>
          <a:lstStyle/>
          <a:p>
            <a:r>
              <a:rPr lang="en-US" dirty="0" smtClean="0"/>
              <a:t>  Mobile Innovation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180845" y="6394110"/>
            <a:ext cx="4782311" cy="247822"/>
          </a:xfrm>
        </p:spPr>
        <p:txBody>
          <a:bodyPr/>
          <a:lstStyle/>
          <a:p>
            <a:pPr marL="0" indent="4763" algn="ctr"/>
            <a:r>
              <a:rPr lang="en-US" sz="1000" dirty="0" smtClean="0"/>
              <a:t>SlateMate</a:t>
            </a:r>
            <a:r>
              <a:rPr lang="en-US" sz="1000" baseline="30000" dirty="0" smtClean="0"/>
              <a:t>™</a:t>
            </a:r>
            <a:r>
              <a:rPr lang="en-US" sz="1000" dirty="0" smtClean="0"/>
              <a:t> is available at the time of purchase only and with select configurations of the CL920.  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6" y="3658110"/>
            <a:ext cx="4415455" cy="24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71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First available SlateMate™ features MSR and BCS, enabling secure, reliable data capture and transaction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52" y="2399955"/>
            <a:ext cx="3931920" cy="3763735"/>
          </a:xfrm>
        </p:spPr>
        <p:txBody>
          <a:bodyPr>
            <a:normAutofit/>
          </a:bodyPr>
          <a:lstStyle/>
          <a:p>
            <a:r>
              <a:rPr lang="en-US" b="1" dirty="0" smtClean="0"/>
              <a:t>Magnetic Stripe Reader</a:t>
            </a:r>
          </a:p>
          <a:p>
            <a:pPr marL="519113" lvl="1" indent="-168275"/>
            <a:r>
              <a:rPr lang="en-US" dirty="0" smtClean="0"/>
              <a:t>MagTek</a:t>
            </a:r>
            <a:r>
              <a:rPr lang="en-US" baseline="30000" dirty="0" smtClean="0"/>
              <a:t>®</a:t>
            </a:r>
            <a:r>
              <a:rPr lang="en-US" dirty="0" smtClean="0"/>
              <a:t> IntelliHead MSR known for quality and security</a:t>
            </a:r>
          </a:p>
          <a:p>
            <a:pPr marL="519113" lvl="1" indent="-168275"/>
            <a:r>
              <a:rPr lang="en-US" dirty="0" smtClean="0"/>
              <a:t>MagTek’s Magensa™ service certified with maximum processors for seamless deployment</a:t>
            </a:r>
          </a:p>
          <a:p>
            <a:pPr marL="519113" lvl="1" indent="-168275"/>
            <a:r>
              <a:rPr lang="en-US" dirty="0" smtClean="0"/>
              <a:t>Track 1, 2 &amp; 3 for driver’s licenses, loyalty cards and credit cards</a:t>
            </a:r>
          </a:p>
          <a:p>
            <a:pPr marL="519113" lvl="1" indent="-168275"/>
            <a:r>
              <a:rPr lang="fr-FR" dirty="0"/>
              <a:t>Supports </a:t>
            </a:r>
            <a:r>
              <a:rPr lang="fr-FR" dirty="0" err="1"/>
              <a:t>Credit</a:t>
            </a:r>
            <a:r>
              <a:rPr lang="fr-FR" dirty="0"/>
              <a:t> &amp; Signature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smtClean="0"/>
              <a:t>Transactions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325" y="409352"/>
            <a:ext cx="8082643" cy="713237"/>
          </a:xfrm>
        </p:spPr>
        <p:txBody>
          <a:bodyPr/>
          <a:lstStyle/>
          <a:p>
            <a:r>
              <a:rPr lang="en-US" dirty="0" smtClean="0"/>
              <a:t>CL920  SlateMate™</a:t>
            </a:r>
            <a:r>
              <a:rPr lang="en-US" baseline="30000" dirty="0" smtClean="0"/>
              <a:t> </a:t>
            </a:r>
            <a:r>
              <a:rPr lang="en-US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791513" y="2396711"/>
            <a:ext cx="3931920" cy="3763735"/>
          </a:xfrm>
        </p:spPr>
        <p:txBody>
          <a:bodyPr/>
          <a:lstStyle/>
          <a:p>
            <a:r>
              <a:rPr lang="en-US" b="1" dirty="0" smtClean="0"/>
              <a:t>Barcode Scanner</a:t>
            </a:r>
          </a:p>
          <a:p>
            <a:pPr marL="519113" lvl="1" indent="-177800"/>
            <a:r>
              <a:rPr lang="en-US" dirty="0" smtClean="0"/>
              <a:t>Reads 100+ major barcodes</a:t>
            </a:r>
          </a:p>
          <a:p>
            <a:pPr marL="519113" lvl="1" indent="-177800"/>
            <a:r>
              <a:rPr lang="en-US" dirty="0" smtClean="0"/>
              <a:t>Small size, low power consumption extends mobile productivity</a:t>
            </a:r>
          </a:p>
          <a:p>
            <a:pPr marL="519113" lvl="1" indent="-177800"/>
            <a:r>
              <a:rPr lang="en-US" dirty="0" smtClean="0"/>
              <a:t>1D: barcodes on most packages</a:t>
            </a:r>
          </a:p>
          <a:p>
            <a:pPr marL="519113" lvl="1" indent="-177800"/>
            <a:r>
              <a:rPr lang="en-US" dirty="0" smtClean="0"/>
              <a:t>2D: square codes used for coupons, etc.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825" y="5028154"/>
            <a:ext cx="4781550" cy="19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97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802678"/>
              </p:ext>
            </p:extLst>
          </p:nvPr>
        </p:nvGraphicFramePr>
        <p:xfrm>
          <a:off x="778214" y="2207436"/>
          <a:ext cx="7198467" cy="388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8320" y="1288031"/>
            <a:ext cx="7996380" cy="796981"/>
          </a:xfrm>
        </p:spPr>
        <p:txBody>
          <a:bodyPr/>
          <a:lstStyle/>
          <a:p>
            <a:r>
              <a:rPr lang="en-US" dirty="0" smtClean="0"/>
              <a:t>CL920 SlateMate with MSR and BCS, enables secure, reliable data capture and transaction processing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14325" y="409352"/>
            <a:ext cx="8082643" cy="7132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lang="en-US" sz="3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</a:gradFill>
                <a:latin typeface="+mj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265B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265B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265B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265B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265B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265B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265B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265B2"/>
                </a:solidFill>
                <a:latin typeface="Arial" charset="0"/>
              </a:defRPr>
            </a:lvl9pPr>
          </a:lstStyle>
          <a:p>
            <a:r>
              <a:rPr lang="en-US" dirty="0" smtClean="0"/>
              <a:t>CL920  SlateMate</a:t>
            </a:r>
            <a:r>
              <a:rPr lang="en-US" baseline="30000" dirty="0" smtClean="0"/>
              <a:t> ™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79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86808" y="408074"/>
            <a:ext cx="8170384" cy="64126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000" b="1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Motion </a:t>
            </a:r>
            <a:r>
              <a:rPr lang="en-US" sz="3000" b="1" spc="-50" dirty="0" smtClean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CL920 Accessories</a:t>
            </a:r>
            <a:endParaRPr lang="en-US" sz="3000" b="1" spc="-50" dirty="0">
              <a:gradFill flip="none" rotWithShape="1">
                <a:gsLst>
                  <a:gs pos="0">
                    <a:srgbClr val="FFFFFF"/>
                  </a:gs>
                  <a:gs pos="100000">
                    <a:schemeClr val="tx1">
                      <a:lumMod val="10000"/>
                      <a:lumOff val="90000"/>
                    </a:schemeClr>
                  </a:gs>
                </a:gsLst>
                <a:lin ang="4620000" scaled="0"/>
                <a:tileRect/>
              </a:gra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534" y="6404543"/>
            <a:ext cx="6641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264C"/>
                </a:solidFill>
                <a:latin typeface="Arial"/>
                <a:cs typeface="Arial"/>
              </a:rPr>
              <a:t>Note:  </a:t>
            </a:r>
            <a:r>
              <a:rPr lang="en-US" sz="800" dirty="0">
                <a:solidFill>
                  <a:srgbClr val="00264C"/>
                </a:solidFill>
                <a:latin typeface="Arial"/>
                <a:cs typeface="Arial"/>
              </a:rPr>
              <a:t>All 3</a:t>
            </a:r>
            <a:r>
              <a:rPr lang="en-US" sz="800" baseline="30000" dirty="0">
                <a:solidFill>
                  <a:srgbClr val="00264C"/>
                </a:solidFill>
                <a:latin typeface="Arial"/>
                <a:cs typeface="Arial"/>
              </a:rPr>
              <a:t>rd</a:t>
            </a:r>
            <a:r>
              <a:rPr lang="en-US" sz="800" dirty="0">
                <a:solidFill>
                  <a:srgbClr val="00264C"/>
                </a:solidFill>
                <a:latin typeface="Arial"/>
                <a:cs typeface="Arial"/>
              </a:rPr>
              <a:t> party products </a:t>
            </a:r>
            <a:r>
              <a:rPr lang="en-US" sz="800" dirty="0" smtClean="0">
                <a:solidFill>
                  <a:srgbClr val="00264C"/>
                </a:solidFill>
                <a:latin typeface="Arial"/>
                <a:cs typeface="Arial"/>
              </a:rPr>
              <a:t>are not warranted</a:t>
            </a:r>
            <a:r>
              <a:rPr lang="en-US" sz="800" dirty="0">
                <a:solidFill>
                  <a:srgbClr val="00264C"/>
                </a:solidFill>
                <a:latin typeface="Arial"/>
                <a:cs typeface="Arial"/>
              </a:rPr>
              <a:t>, supported or serviced by </a:t>
            </a:r>
            <a:r>
              <a:rPr lang="en-US" sz="800" dirty="0" smtClean="0">
                <a:solidFill>
                  <a:srgbClr val="00264C"/>
                </a:solidFill>
                <a:latin typeface="Arial"/>
                <a:cs typeface="Arial"/>
              </a:rPr>
              <a:t>Motion. Not </a:t>
            </a:r>
            <a:r>
              <a:rPr lang="en-US" sz="800" dirty="0">
                <a:solidFill>
                  <a:srgbClr val="00264C"/>
                </a:solidFill>
                <a:latin typeface="Arial"/>
                <a:cs typeface="Arial"/>
              </a:rPr>
              <a:t>all </a:t>
            </a:r>
            <a:r>
              <a:rPr lang="en-US" sz="800" dirty="0" smtClean="0">
                <a:solidFill>
                  <a:srgbClr val="00264C"/>
                </a:solidFill>
                <a:latin typeface="Arial"/>
                <a:cs typeface="Arial"/>
              </a:rPr>
              <a:t>CL920 accessories </a:t>
            </a:r>
            <a:r>
              <a:rPr lang="en-US" sz="800" dirty="0">
                <a:solidFill>
                  <a:srgbClr val="00264C"/>
                </a:solidFill>
                <a:latin typeface="Arial"/>
                <a:cs typeface="Arial"/>
              </a:rPr>
              <a:t>shown.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00264C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ccessory_inse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1" y="1441938"/>
            <a:ext cx="3950940" cy="14946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94239" y="1682259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 dirty="0" smtClean="0">
                <a:solidFill>
                  <a:srgbClr val="00264C"/>
                </a:solidFill>
                <a:latin typeface="Arial"/>
              </a:rPr>
              <a:t>Multi-Tablet Charging Station</a:t>
            </a:r>
          </a:p>
          <a:p>
            <a:pPr>
              <a:lnSpc>
                <a:spcPts val="1200"/>
              </a:lnSpc>
            </a:pPr>
            <a:r>
              <a:rPr lang="en-US" sz="1000" dirty="0">
                <a:solidFill>
                  <a:srgbClr val="00264C"/>
                </a:solidFill>
                <a:latin typeface="Arial"/>
              </a:rPr>
              <a:t>Keep up to 4 CL920s ready to go without the clutter of charging cables. The sleek design is perfect for customer- facing environments. </a:t>
            </a:r>
          </a:p>
        </p:txBody>
      </p:sp>
      <p:pic>
        <p:nvPicPr>
          <p:cNvPr id="18" name="Picture 17" descr="accessory_inse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91" y="3071450"/>
            <a:ext cx="3950940" cy="14946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7169" y="331177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264C"/>
                </a:solidFill>
                <a:latin typeface="Arial"/>
                <a:cs typeface="Arial" pitchFamily="34" charset="0"/>
              </a:rPr>
              <a:t>Carry Sleeve</a:t>
            </a:r>
          </a:p>
          <a:p>
            <a:pPr>
              <a:lnSpc>
                <a:spcPts val="1200"/>
              </a:lnSpc>
            </a:pP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Compatible with SlateMate</a:t>
            </a:r>
            <a:r>
              <a:rPr lang="en-US" sz="900" baseline="30000" dirty="0" smtClean="0"/>
              <a:t>™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,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the Carry Sleeve provides a convenient way to transport and protect the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CL920.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Includes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a built-in x-strap and adjustable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and removable shoulder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strap. </a:t>
            </a:r>
            <a:r>
              <a:rPr lang="en-US" sz="1100" dirty="0">
                <a:solidFill>
                  <a:srgbClr val="00264C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1100" dirty="0">
                <a:solidFill>
                  <a:srgbClr val="00264C"/>
                </a:solidFill>
                <a:latin typeface="Times New Roman" pitchFamily="18" charset="0"/>
                <a:cs typeface="Arial" pitchFamily="34" charset="0"/>
              </a:rPr>
            </a:br>
            <a:endParaRPr lang="en-US" sz="1100" b="1" dirty="0">
              <a:solidFill>
                <a:srgbClr val="00264C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223" y="3141380"/>
            <a:ext cx="1440760" cy="12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ccessory_inse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17" y="4692169"/>
            <a:ext cx="3950940" cy="14946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08895" y="493249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264C"/>
                </a:solidFill>
                <a:latin typeface="Arial"/>
                <a:cs typeface="Arial" pitchFamily="34" charset="0"/>
              </a:rPr>
              <a:t>X-Strap</a:t>
            </a:r>
          </a:p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Two flexible straps that attach directly onto the back of the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CL920,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providing users with a secure grip on the tablet, while increasing stability and freedom of movement.</a:t>
            </a:r>
          </a:p>
        </p:txBody>
      </p:sp>
      <p:pic>
        <p:nvPicPr>
          <p:cNvPr id="26" name="Picture 25" descr="accessory_inse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915" y="1453661"/>
            <a:ext cx="3950940" cy="14946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14193" y="1693982"/>
            <a:ext cx="2209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Countertop Dock</a:t>
            </a:r>
            <a:endParaRPr lang="en-US" sz="1100" b="1" dirty="0">
              <a:solidFill>
                <a:srgbClr val="00264C"/>
              </a:solidFill>
              <a:latin typeface="Arial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83871"/>
                </a:solidFill>
                <a:latin typeface="Arial"/>
                <a:cs typeface="Arial" pitchFamily="34" charset="0"/>
              </a:rPr>
              <a:t>The Countertop Dock has a versatile surface for displaying information or completing touch-based transactions while connected to USB compatible peripherals.</a:t>
            </a:r>
            <a:endParaRPr lang="en-US" sz="900" dirty="0">
              <a:solidFill>
                <a:srgbClr val="083871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9" name="Picture 28" descr="accessory_inse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845" y="3083173"/>
            <a:ext cx="3950940" cy="14946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17123" y="3323494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264C"/>
                </a:solidFill>
                <a:latin typeface="Arial"/>
                <a:cs typeface="Arial" pitchFamily="34" charset="0"/>
              </a:rPr>
              <a:t>Locking Mobile Dock</a:t>
            </a:r>
          </a:p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The Locking Mobile Dock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has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a built-in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key lock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for added security, offers full port replication, charging capability, vibration protection and durability for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vehicle and </a:t>
            </a:r>
            <a:r>
              <a:rPr lang="en-US" sz="900" dirty="0" smtClean="0">
                <a:solidFill>
                  <a:srgbClr val="00264C"/>
                </a:solidFill>
                <a:latin typeface="Arial"/>
              </a:rPr>
              <a:t>other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mobile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environments. </a:t>
            </a:r>
            <a:endParaRPr lang="en-US" sz="1100" b="1" dirty="0">
              <a:solidFill>
                <a:srgbClr val="00264C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895" y="5010568"/>
            <a:ext cx="1294344" cy="8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ccessory_inse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571" y="4572222"/>
            <a:ext cx="3950940" cy="16383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28849" y="4856433"/>
            <a:ext cx="2302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264C"/>
                </a:solidFill>
                <a:latin typeface="Arial"/>
                <a:cs typeface="Arial" pitchFamily="34" charset="0"/>
              </a:rPr>
              <a:t>ReadyDock</a:t>
            </a:r>
          </a:p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The lockable cabinet can be configured to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store CL920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Tablet PCs </a:t>
            </a:r>
            <a:r>
              <a:rPr lang="en-US" sz="900" dirty="0" smtClean="0">
                <a:solidFill>
                  <a:srgbClr val="00264C"/>
                </a:solidFill>
                <a:latin typeface="Arial"/>
                <a:cs typeface="Arial" pitchFamily="34" charset="0"/>
              </a:rPr>
              <a:t>and </a:t>
            </a:r>
            <a: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  <a:t>CL-Series SlateMates™. The ReadyDock™ is the most efficient way to house, charge, sync and secure your Motion tablet PCs. </a:t>
            </a:r>
            <a:br>
              <a:rPr lang="en-US" sz="900" dirty="0">
                <a:solidFill>
                  <a:srgbClr val="00264C"/>
                </a:solidFill>
                <a:latin typeface="Arial"/>
                <a:cs typeface="Arial" pitchFamily="34" charset="0"/>
              </a:rPr>
            </a:br>
            <a:endParaRPr lang="en-US" sz="900" dirty="0">
              <a:solidFill>
                <a:srgbClr val="00264C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7908" y="4879680"/>
            <a:ext cx="139074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940" y="1751172"/>
            <a:ext cx="1326264" cy="8815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01130" y="3389153"/>
            <a:ext cx="902209" cy="8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27" y="1809946"/>
            <a:ext cx="960950" cy="7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75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CL920 Product Tour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043" y="3151241"/>
            <a:ext cx="4795397" cy="3186300"/>
          </a:xfrm>
          <a:prstGeom prst="rect">
            <a:avLst/>
          </a:prstGeom>
        </p:spPr>
      </p:pic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329722" y="437927"/>
            <a:ext cx="8082643" cy="713237"/>
          </a:xfrm>
        </p:spPr>
        <p:txBody>
          <a:bodyPr/>
          <a:lstStyle/>
          <a:p>
            <a:r>
              <a:rPr lang="en-US" spc="-50" dirty="0" smtClean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>CL920 Product Tour</a:t>
            </a:r>
            <a:r>
              <a:rPr lang="en-US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/>
            </a:r>
            <a:br>
              <a:rPr lang="en-US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595" y="1752527"/>
            <a:ext cx="4993053" cy="3319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496" y="1550035"/>
            <a:ext cx="7979094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Front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2837" y="2972651"/>
            <a:ext cx="7979094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Back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407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783845"/>
              </p:ext>
            </p:extLst>
          </p:nvPr>
        </p:nvGraphicFramePr>
        <p:xfrm>
          <a:off x="628650" y="2017336"/>
          <a:ext cx="7941540" cy="468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385"/>
                <a:gridCol w="1985385"/>
                <a:gridCol w="1985385"/>
                <a:gridCol w="1985385"/>
              </a:tblGrid>
              <a:tr h="572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CL910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CL920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Processor / 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 GHz</a:t>
                      </a:r>
                      <a:r>
                        <a:rPr lang="en-US" sz="1200" baseline="0" dirty="0" smtClean="0"/>
                        <a:t> / 2 GB 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 GHz / 4 GB 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69% faster processing</a:t>
                      </a:r>
                      <a:endParaRPr lang="en-US" sz="1200" dirty="0"/>
                    </a:p>
                  </a:txBody>
                  <a:tcPr/>
                </a:tc>
              </a:tr>
              <a:tr h="428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Wi-Fi / WWAN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abgn</a:t>
                      </a:r>
                      <a:r>
                        <a:rPr lang="en-US" sz="1200" baseline="0" dirty="0" smtClean="0"/>
                        <a:t> / 3G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</a:t>
                      </a:r>
                      <a:r>
                        <a:rPr lang="en-US" sz="1200" baseline="0" dirty="0" smtClean="0"/>
                        <a:t> / 4G LTE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More bandwidth,</a:t>
                      </a:r>
                      <a:r>
                        <a:rPr lang="en-US" sz="1200" baseline="0" dirty="0" smtClean="0"/>
                        <a:t> greater reliability</a:t>
                      </a:r>
                      <a:endParaRPr lang="en-US" sz="1200" dirty="0"/>
                    </a:p>
                  </a:txBody>
                  <a:tcPr/>
                </a:tc>
              </a:tr>
              <a:tr h="428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Cameras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 MP front / 3 MP 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MP front / 5 MP 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Resolution documentation capability</a:t>
                      </a:r>
                      <a:endParaRPr lang="en-US" sz="1200" dirty="0"/>
                    </a:p>
                  </a:txBody>
                  <a:tcPr/>
                </a:tc>
              </a:tr>
              <a:tr h="428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Durability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Aluminum frame / Gorilla</a:t>
                      </a:r>
                      <a:r>
                        <a:rPr lang="en-US" sz="1200" baseline="0" dirty="0" smtClean="0"/>
                        <a:t> Glass 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Magnesium frame / Gorilla Glass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Greater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survivability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USB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 Super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10x faster, bi-directional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transfer capability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Non-slip grip pattern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Motion Signature Grip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grip-ability to prevent drops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9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Discrete GPS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GPS via WWAN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Ublox</a:t>
                      </a:r>
                      <a:r>
                        <a:rPr lang="en-US" sz="1200" dirty="0" smtClean="0"/>
                        <a:t> 7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Dedicated GPS card provides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location data when WWAN not included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Operating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Windows 7 Pro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Windows</a:t>
                      </a:r>
                      <a:r>
                        <a:rPr lang="en-US" sz="1200" baseline="0" dirty="0" smtClean="0"/>
                        <a:t> 7 Pro or Windows 8.1 Pro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 flexibility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your workflow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93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Battery life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~7 hours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workday of battery life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71781" y="1295553"/>
            <a:ext cx="7996380" cy="796981"/>
          </a:xfrm>
        </p:spPr>
        <p:txBody>
          <a:bodyPr/>
          <a:lstStyle/>
          <a:p>
            <a:r>
              <a:rPr lang="en-US" dirty="0" smtClean="0"/>
              <a:t>We’ve improved the performance, connectivity and durability of the CL920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CL920: What’s New?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34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329722" y="437927"/>
            <a:ext cx="8082643" cy="713237"/>
          </a:xfrm>
        </p:spPr>
        <p:txBody>
          <a:bodyPr/>
          <a:lstStyle/>
          <a:p>
            <a:r>
              <a:rPr lang="en-US" spc="-50" dirty="0" smtClean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>CL920 Product Tour</a:t>
            </a:r>
            <a:r>
              <a:rPr lang="en-US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/>
            </a:r>
            <a:br>
              <a:rPr lang="en-US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08" y="4282863"/>
            <a:ext cx="7054838" cy="873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8" y="1819179"/>
            <a:ext cx="7369981" cy="1433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4906" y="1492370"/>
            <a:ext cx="7979094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Right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4906" y="3834749"/>
            <a:ext cx="7979094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Left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4196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329722" y="437927"/>
            <a:ext cx="8082643" cy="713237"/>
          </a:xfrm>
        </p:spPr>
        <p:txBody>
          <a:bodyPr/>
          <a:lstStyle/>
          <a:p>
            <a:r>
              <a:rPr lang="en-US" spc="-50" dirty="0" smtClean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>CL920 Product Tour</a:t>
            </a:r>
            <a:r>
              <a:rPr lang="en-US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  <a:t/>
            </a:r>
            <a:br>
              <a:rPr lang="en-US" spc="-50" dirty="0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1" y="1800773"/>
            <a:ext cx="8213124" cy="1414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0" y="4173303"/>
            <a:ext cx="8213125" cy="1085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425" y="1492370"/>
            <a:ext cx="7979094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Top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425" y="3834749"/>
            <a:ext cx="7979094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Bottom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762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361137"/>
              </p:ext>
            </p:extLst>
          </p:nvPr>
        </p:nvGraphicFramePr>
        <p:xfrm>
          <a:off x="390293" y="1724889"/>
          <a:ext cx="8151540" cy="465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180"/>
                <a:gridCol w="2717180"/>
                <a:gridCol w="2717180"/>
              </a:tblGrid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CL920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</a:tr>
              <a:tr h="4224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Docking Connection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Low-Profile durable connector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Backward compatible with CL-Series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docks</a:t>
                      </a:r>
                      <a:endParaRPr lang="en-US" sz="1200" dirty="0"/>
                    </a:p>
                  </a:txBody>
                  <a:tcPr/>
                </a:tc>
              </a:tr>
              <a:tr h="4224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Drop rating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Mil-Std-810G</a:t>
                      </a:r>
                    </a:p>
                    <a:p>
                      <a:pPr algn="ctr"/>
                      <a:r>
                        <a:rPr lang="en-US" sz="1200" dirty="0" smtClean="0"/>
                        <a:t>4 feet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Durability for demanding environments</a:t>
                      </a:r>
                      <a:endParaRPr lang="en-US" sz="1200" dirty="0"/>
                    </a:p>
                  </a:txBody>
                  <a:tcPr/>
                </a:tc>
              </a:tr>
              <a:tr h="4224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Ingress Protection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IP52 protected from dust and water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Sealed design makes cleaning and disinfecting easy</a:t>
                      </a:r>
                      <a:endParaRPr lang="en-US" sz="1200" dirty="0"/>
                    </a:p>
                  </a:txBody>
                  <a:tcPr/>
                </a:tc>
              </a:tr>
              <a:tr h="4224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Expansion Module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SlateMate™ with Barcode</a:t>
                      </a:r>
                      <a:r>
                        <a:rPr lang="en-US" sz="1200" baseline="0" dirty="0" smtClean="0"/>
                        <a:t> Scanner and </a:t>
                      </a:r>
                      <a:r>
                        <a:rPr lang="en-US" sz="1200" baseline="0" dirty="0" err="1" smtClean="0"/>
                        <a:t>MagStripe</a:t>
                      </a:r>
                      <a:r>
                        <a:rPr lang="en-US" sz="1200" baseline="0" dirty="0" smtClean="0"/>
                        <a:t> Reader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Perfect</a:t>
                      </a:r>
                      <a:r>
                        <a:rPr lang="en-US" sz="1200" baseline="0" dirty="0" smtClean="0"/>
                        <a:t> for line-busting and inventory management</a:t>
                      </a:r>
                      <a:endParaRPr lang="en-US" sz="1200" dirty="0"/>
                    </a:p>
                  </a:txBody>
                  <a:tcPr/>
                </a:tc>
              </a:tr>
              <a:tr h="4224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Display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10.1” HD 1366 x 768 Dual bonded Display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Outdoor viewable 10-point touch</a:t>
                      </a:r>
                      <a:r>
                        <a:rPr lang="en-US" sz="1200" baseline="0" dirty="0" smtClean="0"/>
                        <a:t> and pen input supports modern interface and legacy applications</a:t>
                      </a:r>
                      <a:endParaRPr lang="en-US" sz="1200" dirty="0"/>
                    </a:p>
                  </a:txBody>
                  <a:tcPr/>
                </a:tc>
              </a:tr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Electro-Mechanical Design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 Architectural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structure as CL900 and CL910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Backward compatible within OEM solutions</a:t>
                      </a:r>
                    </a:p>
                  </a:txBody>
                  <a:tcPr/>
                </a:tc>
              </a:tr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Security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Trusted Platform Module,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Computrace, WinMagic SecureDoc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and device protection with enterprise level manageability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6208" y="1295553"/>
            <a:ext cx="8811585" cy="796981"/>
          </a:xfrm>
        </p:spPr>
        <p:txBody>
          <a:bodyPr/>
          <a:lstStyle/>
          <a:p>
            <a:r>
              <a:rPr lang="en-US" dirty="0" smtClean="0"/>
              <a:t>We’ve maintained our commitment to platform stability with the CL920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CL920: What’s the same?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60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2904" y="1090525"/>
            <a:ext cx="7766269" cy="3094466"/>
          </a:xfrm>
          <a:prstGeom prst="rect">
            <a:avLst/>
          </a:prstGeom>
          <a:effectLst>
            <a:outerShdw blurRad="304800" dist="38100" dir="2700000">
              <a:srgbClr val="FFFFFF">
                <a:alpha val="43000"/>
              </a:srgbClr>
            </a:outerShdw>
          </a:effectLst>
        </p:spPr>
        <p:txBody>
          <a:bodyPr wrap="square" anchor="t" anchorCtr="0">
            <a:noAutofit/>
          </a:bodyPr>
          <a:lstStyle/>
          <a:p>
            <a:pPr marL="274320" indent="-274320">
              <a:spcAft>
                <a:spcPts val="11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100" dirty="0" smtClean="0">
                <a:solidFill>
                  <a:schemeClr val="accent4"/>
                </a:solidFill>
                <a:latin typeface="+mj-lt"/>
              </a:rPr>
              <a:t>Lightweight and durable for mobile environments</a:t>
            </a:r>
          </a:p>
          <a:p>
            <a:pPr marL="274320" indent="-274320">
              <a:spcAft>
                <a:spcPts val="11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100" dirty="0" smtClean="0">
                <a:solidFill>
                  <a:schemeClr val="accent4"/>
                </a:solidFill>
                <a:latin typeface="+mj-lt"/>
              </a:rPr>
              <a:t>Outdoor viewable high definition display with 10-point touch and pen input</a:t>
            </a:r>
          </a:p>
          <a:p>
            <a:pPr marL="274320" indent="-274320">
              <a:spcAft>
                <a:spcPts val="11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100" dirty="0" smtClean="0">
                <a:solidFill>
                  <a:schemeClr val="accent4"/>
                </a:solidFill>
                <a:latin typeface="+mj-lt"/>
              </a:rPr>
              <a:t>Pen storage barn with tether attach point</a:t>
            </a:r>
          </a:p>
          <a:p>
            <a:pPr marL="274320" indent="-274320">
              <a:spcAft>
                <a:spcPts val="11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100" dirty="0" smtClean="0">
                <a:solidFill>
                  <a:schemeClr val="accent4"/>
                </a:solidFill>
                <a:latin typeface="+mj-lt"/>
              </a:rPr>
              <a:t>Integrated cameras for documentation and collaboration</a:t>
            </a:r>
          </a:p>
          <a:p>
            <a:pPr marL="274320" indent="-274320">
              <a:spcAft>
                <a:spcPts val="11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accent4"/>
                </a:solidFill>
                <a:latin typeface="+mj-lt"/>
              </a:rPr>
              <a:t>SlateMate™ peripheral </a:t>
            </a:r>
            <a:r>
              <a:rPr lang="en-US" sz="2100" dirty="0" smtClean="0">
                <a:solidFill>
                  <a:schemeClr val="accent4"/>
                </a:solidFill>
                <a:latin typeface="+mj-lt"/>
              </a:rPr>
              <a:t>module for expandability</a:t>
            </a:r>
          </a:p>
          <a:p>
            <a:pPr marL="274320" indent="-274320">
              <a:spcAft>
                <a:spcPts val="11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100" dirty="0" smtClean="0">
                <a:solidFill>
                  <a:schemeClr val="accent4"/>
                </a:solidFill>
                <a:latin typeface="+mj-lt"/>
              </a:rPr>
              <a:t>Grip pattern for extra slip resistance</a:t>
            </a:r>
          </a:p>
          <a:p>
            <a:pPr marL="525780" indent="-342900">
              <a:spcAft>
                <a:spcPts val="1100"/>
              </a:spcAft>
              <a:buClr>
                <a:srgbClr val="0E55AC"/>
              </a:buClr>
              <a:buSzPct val="115000"/>
              <a:buFont typeface="Arial"/>
              <a:buChar char="•"/>
            </a:pPr>
            <a:endParaRPr lang="en-US" sz="16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081" y="352825"/>
            <a:ext cx="8032056" cy="477054"/>
          </a:xfrm>
          <a:prstGeom prst="rect">
            <a:avLst/>
          </a:prstGeom>
          <a:effectLst>
            <a:outerShdw blurRad="304800" dist="38100" dir="2700000">
              <a:srgbClr val="FFFFFF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500" b="1" dirty="0" smtClean="0">
                <a:solidFill>
                  <a:schemeClr val="accent4"/>
                </a:solidFill>
                <a:latin typeface="+mj-lt"/>
              </a:rPr>
              <a:t>CL920 </a:t>
            </a:r>
            <a:r>
              <a:rPr lang="en-US" sz="2500" b="1" dirty="0" smtClean="0">
                <a:solidFill>
                  <a:srgbClr val="083871"/>
                </a:solidFill>
                <a:latin typeface="+mj-lt"/>
              </a:rPr>
              <a:t>Key </a:t>
            </a:r>
            <a:r>
              <a:rPr lang="en-US" sz="2500" b="1" dirty="0" smtClean="0">
                <a:solidFill>
                  <a:schemeClr val="accent4"/>
                </a:solidFill>
                <a:latin typeface="+mj-lt"/>
              </a:rPr>
              <a:t>Features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6688" y="5102493"/>
            <a:ext cx="4891872" cy="738664"/>
          </a:xfrm>
          <a:prstGeom prst="rect">
            <a:avLst/>
          </a:prstGeom>
          <a:effectLst>
            <a:outerShdw blurRad="304800" dist="38100" dir="2700000">
              <a:srgbClr val="FFFFFF">
                <a:alpha val="43000"/>
              </a:srgbClr>
            </a:outerShdw>
          </a:effectLst>
        </p:spPr>
        <p:txBody>
          <a:bodyPr wrap="square" anchor="b">
            <a:spAutoFit/>
          </a:bodyPr>
          <a:lstStyle/>
          <a:p>
            <a:pPr algn="ctr"/>
            <a:r>
              <a:rPr lang="en-US" sz="42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Motion</a:t>
            </a:r>
            <a:r>
              <a:rPr lang="en-US" sz="3600" baseline="300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®</a:t>
            </a:r>
            <a:r>
              <a:rPr lang="en-US" sz="42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 CL920</a:t>
            </a:r>
            <a:endParaRPr lang="en-US" sz="4200" dirty="0">
              <a:gradFill flip="none" rotWithShape="1">
                <a:gsLst>
                  <a:gs pos="1000">
                    <a:srgbClr val="FFFFFF"/>
                  </a:gs>
                  <a:gs pos="100000">
                    <a:schemeClr val="tx1">
                      <a:lumMod val="10000"/>
                      <a:lumOff val="90000"/>
                    </a:schemeClr>
                  </a:gs>
                </a:gsLst>
                <a:lin ang="4620000" scaled="0"/>
                <a:tileRect/>
              </a:gra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7" y="3951217"/>
            <a:ext cx="528594" cy="486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68" y="4279211"/>
            <a:ext cx="4136688" cy="27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87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-1" y="349006"/>
            <a:ext cx="9144000" cy="9464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437" y="426615"/>
            <a:ext cx="8773564" cy="553998"/>
          </a:xfrm>
          <a:prstGeom prst="rect">
            <a:avLst/>
          </a:prstGeom>
          <a:effectLst>
            <a:outerShdw blurRad="304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b="1" spc="-50" dirty="0" smtClean="0">
                <a:solidFill>
                  <a:schemeClr val="bg1"/>
                </a:solidFill>
                <a:latin typeface="+mj-lt"/>
              </a:rPr>
              <a:t>Workflow Enhancing Peripherals</a:t>
            </a:r>
            <a:endParaRPr lang="en-US" sz="3000" spc="-5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08300"/>
              </p:ext>
            </p:extLst>
          </p:nvPr>
        </p:nvGraphicFramePr>
        <p:xfrm>
          <a:off x="567931" y="1607300"/>
          <a:ext cx="8008138" cy="4651259"/>
        </p:xfrm>
        <a:graphic>
          <a:graphicData uri="http://schemas.openxmlformats.org/drawingml/2006/table">
            <a:tbl>
              <a:tblPr firstRow="1" bandRow="1"/>
              <a:tblGrid>
                <a:gridCol w="2074635"/>
                <a:gridCol w="961693"/>
                <a:gridCol w="936599"/>
                <a:gridCol w="1089184"/>
                <a:gridCol w="1047692"/>
                <a:gridCol w="1898335"/>
              </a:tblGrid>
              <a:tr h="882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Retail</a:t>
                      </a:r>
                      <a:r>
                        <a:rPr lang="en-US" sz="1200" baseline="0" dirty="0" smtClean="0"/>
                        <a:t> Dock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C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Mobile Dock w/ Key Lock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C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SlateMate™ w/ BCS &amp; MSR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C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Tahoma"/>
                          <a:ea typeface="+mn-ea"/>
                          <a:cs typeface="+mn-cs"/>
                        </a:rPr>
                        <a:t>Carry Sleeve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C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Tahoma"/>
                          <a:ea typeface="+mn-ea"/>
                          <a:cs typeface="+mn-cs"/>
                        </a:rPr>
                        <a:t>X-Strap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C">
                        <a:lumMod val="90000"/>
                        <a:lumOff val="10000"/>
                      </a:srgbClr>
                    </a:solidFill>
                  </a:tcPr>
                </a:tc>
              </a:tr>
              <a:tr h="464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Inspect/Maintain</a:t>
                      </a:r>
                      <a:r>
                        <a:rPr lang="en-US" sz="1200" baseline="0" dirty="0" smtClean="0"/>
                        <a:t>/Repair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64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Line-Busting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  <a:tr h="464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Direct Store Delivery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64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200" dirty="0" smtClean="0"/>
                        <a:t>Distribution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  <a:tr h="464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Inventory Management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90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Trade Contractors (HVAC, Electrical, etc.)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  <a:tr h="464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Home Healthcare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40000"/>
                      </a:srgbClr>
                    </a:solidFill>
                  </a:tcPr>
                </a:tc>
              </a:tr>
              <a:tr h="490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Construction punch-list</a:t>
                      </a:r>
                      <a:r>
                        <a:rPr lang="en-US" sz="1200" baseline="0" dirty="0" smtClean="0"/>
                        <a:t> generation</a:t>
                      </a:r>
                      <a:endParaRPr lang="en-US" sz="1200" dirty="0" smtClean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baseline="0" dirty="0" smtClean="0"/>
                        <a:t>   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SzPct val="150000"/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5AC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3162" y="6505622"/>
            <a:ext cx="16866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* Not all accessories shown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3173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480634" y="596558"/>
            <a:ext cx="2663366" cy="2732615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2">
                  <a:lumMod val="75000"/>
                  <a:lumOff val="2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264269" y="712020"/>
            <a:ext cx="2527591" cy="2617153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577713" y="596558"/>
            <a:ext cx="2677763" cy="2732615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accent4">
                  <a:lumMod val="50000"/>
                  <a:lumOff val="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34103"/>
              </p:ext>
            </p:extLst>
          </p:nvPr>
        </p:nvGraphicFramePr>
        <p:xfrm>
          <a:off x="0" y="2895598"/>
          <a:ext cx="9144000" cy="4351863"/>
        </p:xfrm>
        <a:graphic>
          <a:graphicData uri="http://schemas.openxmlformats.org/drawingml/2006/table">
            <a:tbl>
              <a:tblPr/>
              <a:tblGrid>
                <a:gridCol w="1567543"/>
                <a:gridCol w="2699657"/>
                <a:gridCol w="2525486"/>
                <a:gridCol w="2351314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Feature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Motion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CL920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8C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Motion R12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Motion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C5te/F5te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Durable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MIL--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STD-810G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MIL--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STD-810G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MIL--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STD-810G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Sealed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IP52-rated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IP54-rated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IP54-rated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CPU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Intel</a:t>
                      </a:r>
                      <a:r>
                        <a:rPr kumimoji="0" lang="en-US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Pentium™ N3540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Intel</a:t>
                      </a:r>
                      <a:r>
                        <a:rPr kumimoji="0" lang="en-US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Core™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or i7 vPro™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Intel</a:t>
                      </a:r>
                      <a:r>
                        <a:rPr kumimoji="0" lang="en-US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Core™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i3; i5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or i7 vPro™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Integrated Components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Web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camera, Documentation camera, Barcode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scanner, MSR/Debit card reader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Web camera, Documentation camera, Barcode scanner, RFID reader, Serial Port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Web camera, Documentation camera, Barcode scanner, RFID reader, Smartcard reader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Advanced Communications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802.11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ac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wireless</a:t>
                      </a: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4G LTE Gobi™ Connectivity</a:t>
                      </a: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GPS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capabilities</a:t>
                      </a: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Bluetooth</a:t>
                      </a:r>
                      <a:r>
                        <a:rPr kumimoji="0" lang="en-US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4.0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Module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802.11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ac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wireless</a:t>
                      </a: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4G LTE Gobi™ Connectivity</a:t>
                      </a: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GPS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capabilities</a:t>
                      </a: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Bluetooth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4.0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802.11 a/b/g/n wireless</a:t>
                      </a: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Gobi™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Connectivity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GPS capabilities</a:t>
                      </a:r>
                    </a:p>
                    <a:p>
                      <a:pPr marL="0" marR="0" lvl="1" indent="-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Bluetooth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4.0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</a:tr>
              <a:tr h="453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Displays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10.1” High Definition (1366 x 768) View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Anywhere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display with Corning® Gorilla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Glass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12.5” Full High Definition (1920 x 1080) View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Anywhere</a:t>
                      </a:r>
                      <a:r>
                        <a:rPr kumimoji="0" lang="en-US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with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Corning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Gorilla</a:t>
                      </a:r>
                      <a:r>
                        <a:rPr kumimoji="0" lang="en-US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®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 Glass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/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</a:b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10.4” (1024 x 768) View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Anywhere®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with Corning® Gorilla® Glass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Battery Life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&gt;8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hours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&gt;10 hours (hot swappable)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&gt; 6.5 hours (hot-swap)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Weight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* Some features optional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~1.97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lbs.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2.9 lbs.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3.3 lbs.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633" y="1433918"/>
            <a:ext cx="1840206" cy="122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 bwMode="auto">
          <a:xfrm>
            <a:off x="0" y="246262"/>
            <a:ext cx="9144000" cy="9464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000000"/>
              </a:gs>
              <a:gs pos="27000">
                <a:srgbClr val="083871"/>
              </a:gs>
              <a:gs pos="51000">
                <a:srgbClr val="0E55AC"/>
              </a:gs>
              <a:gs pos="77000">
                <a:srgbClr val="08387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437" y="426615"/>
            <a:ext cx="8773564" cy="553998"/>
          </a:xfrm>
          <a:prstGeom prst="rect">
            <a:avLst/>
          </a:prstGeom>
          <a:effectLst>
            <a:outerShdw blurRad="304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b="1" spc="-50" dirty="0" smtClean="0">
                <a:solidFill>
                  <a:schemeClr val="bg1"/>
                </a:solidFill>
                <a:latin typeface="+mj-lt"/>
              </a:rPr>
              <a:t>The Motion Platform Family: Where CL920 fits</a:t>
            </a:r>
            <a:endParaRPr lang="en-US" sz="3000" spc="-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x5v_win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573" y="1423729"/>
            <a:ext cx="2166427" cy="1354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1994" y="1423729"/>
            <a:ext cx="1838639" cy="12167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7" y="1351256"/>
            <a:ext cx="528594" cy="4863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1" y="1344803"/>
            <a:ext cx="452872" cy="603828"/>
          </a:xfrm>
          <a:prstGeom prst="rect">
            <a:avLst/>
          </a:prstGeom>
        </p:spPr>
      </p:pic>
      <p:pic>
        <p:nvPicPr>
          <p:cNvPr id="20" name="Picture 6" descr="http://price.static.price.ru/400x400/lga1150-intel-core-i5-4430/4aa2da04fd85cd0df850727172735b04/www.leronoptima.ru/foto/1084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" y="2100737"/>
            <a:ext cx="607939" cy="60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0" y="2100737"/>
            <a:ext cx="455954" cy="6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23" y="368996"/>
            <a:ext cx="8082643" cy="7132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Motion Portfolio Target Workflow 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415" y="1152875"/>
            <a:ext cx="2787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F5 Workflow </a:t>
            </a:r>
          </a:p>
          <a:p>
            <a:r>
              <a:rPr lang="en-US" sz="1600" b="1" dirty="0" smtClean="0">
                <a:latin typeface="+mj-lt"/>
              </a:rPr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Mission critical workflows, </a:t>
            </a:r>
            <a:r>
              <a:rPr lang="en-US" sz="1600" dirty="0" smtClean="0">
                <a:latin typeface="+mj-lt"/>
              </a:rPr>
              <a:t>demanding high performance in the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Demanding or hazardous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Spend most time on a work-site and/or </a:t>
            </a:r>
            <a:r>
              <a:rPr lang="en-US" sz="1600" dirty="0">
                <a:latin typeface="+mj-lt"/>
              </a:rPr>
              <a:t>in </a:t>
            </a:r>
            <a:r>
              <a:rPr lang="en-US" sz="1600" dirty="0" smtClean="0">
                <a:latin typeface="+mj-lt"/>
              </a:rPr>
              <a:t>vehicle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133350" indent="-13335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endParaRPr lang="en-US" sz="1600" dirty="0" smtClean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Public </a:t>
            </a:r>
            <a:r>
              <a:rPr lang="en-US" sz="1400" dirty="0">
                <a:latin typeface="+mj-lt"/>
              </a:rPr>
              <a:t>Safety – </a:t>
            </a:r>
            <a:r>
              <a:rPr lang="en-US" sz="1400" dirty="0" smtClean="0">
                <a:latin typeface="+mj-lt"/>
              </a:rPr>
              <a:t>Police, Fire, Ambulatory Services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Utilities – Line Workers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Manufacturing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Oil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Construction - Contractors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Military</a:t>
            </a:r>
            <a:endParaRPr lang="en-US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0231" y="1152875"/>
            <a:ext cx="28260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R12 Workflow </a:t>
            </a:r>
          </a:p>
          <a:p>
            <a:r>
              <a:rPr lang="en-US" sz="1600" b="1" dirty="0" smtClean="0">
                <a:latin typeface="+mj-lt"/>
              </a:rPr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Users split </a:t>
            </a:r>
            <a:r>
              <a:rPr lang="en-US" sz="1600" dirty="0">
                <a:latin typeface="+mj-lt"/>
              </a:rPr>
              <a:t>time between office and rugged field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Often </a:t>
            </a:r>
            <a:r>
              <a:rPr lang="en-US" sz="1600" dirty="0">
                <a:latin typeface="+mj-lt"/>
              </a:rPr>
              <a:t>in supervisory </a:t>
            </a:r>
            <a:r>
              <a:rPr lang="en-US" sz="1600" dirty="0" smtClean="0">
                <a:latin typeface="+mj-lt"/>
              </a:rPr>
              <a:t>roles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Frequently moving between LOB apps and office productivity apps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Need large screen for content consumption &amp; manipulation </a:t>
            </a:r>
            <a:endParaRPr lang="en-US" sz="16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Public Safety – Police/Fire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Construction – AEC, Site Supervisors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Insurance </a:t>
            </a:r>
            <a:r>
              <a:rPr lang="en-US" sz="1400" dirty="0" smtClean="0">
                <a:latin typeface="+mj-lt"/>
              </a:rPr>
              <a:t>– Claims Agents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Utilities – Supervisors, Field Engineers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Health </a:t>
            </a:r>
            <a:r>
              <a:rPr lang="en-US" sz="1400" dirty="0" smtClean="0">
                <a:latin typeface="+mj-lt"/>
              </a:rPr>
              <a:t>Care - Physicians 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9615" y="4160753"/>
            <a:ext cx="2468880" cy="274320"/>
          </a:xfrm>
          <a:prstGeom prst="roundRect">
            <a:avLst/>
          </a:prstGeom>
          <a:solidFill>
            <a:srgbClr val="002060"/>
          </a:solidFill>
          <a:ln w="1905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</a:rPr>
              <a:t>TYPICAL INDUSTRIES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85699" y="4423041"/>
            <a:ext cx="7498080" cy="0"/>
          </a:xfrm>
          <a:prstGeom prst="line">
            <a:avLst/>
          </a:prstGeom>
          <a:noFill/>
          <a:ln w="9525" cap="rnd" cmpd="sng" algn="ctr">
            <a:solidFill>
              <a:srgbClr val="083871"/>
            </a:solidFill>
            <a:prstDash val="soli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08915" y="1152875"/>
            <a:ext cx="29536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CL920 Workflow </a:t>
            </a:r>
          </a:p>
          <a:p>
            <a:r>
              <a:rPr lang="en-US" sz="1600" b="1" dirty="0" smtClean="0">
                <a:latin typeface="+mj-lt"/>
              </a:rPr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Highly mobile with requirement for a </a:t>
            </a:r>
            <a:r>
              <a:rPr lang="en-US" sz="1600" dirty="0" smtClean="0">
                <a:latin typeface="+mj-lt"/>
              </a:rPr>
              <a:t>lightweight &amp; durable </a:t>
            </a:r>
            <a:r>
              <a:rPr lang="en-US" sz="1600" dirty="0">
                <a:latin typeface="+mj-lt"/>
              </a:rPr>
              <a:t>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Task-oriented workflows, requiring sufficient processing power to </a:t>
            </a:r>
            <a:r>
              <a:rPr lang="en-US" sz="1600" dirty="0">
                <a:latin typeface="+mj-lt"/>
              </a:rPr>
              <a:t>run </a:t>
            </a:r>
            <a:r>
              <a:rPr lang="en-US" sz="1600" dirty="0" smtClean="0">
                <a:latin typeface="+mj-lt"/>
              </a:rPr>
              <a:t>LOB specific </a:t>
            </a:r>
            <a:r>
              <a:rPr lang="en-US" sz="1600" dirty="0">
                <a:latin typeface="+mj-lt"/>
              </a:rPr>
              <a:t>apps or </a:t>
            </a:r>
            <a:r>
              <a:rPr lang="en-US" sz="1600" dirty="0" smtClean="0">
                <a:latin typeface="+mj-lt"/>
              </a:rPr>
              <a:t>web-based </a:t>
            </a:r>
            <a:r>
              <a:rPr lang="en-US" sz="1600" dirty="0">
                <a:latin typeface="+mj-lt"/>
              </a:rPr>
              <a:t>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Mobile </a:t>
            </a:r>
            <a:r>
              <a:rPr lang="en-US" sz="1600" dirty="0">
                <a:latin typeface="+mj-lt"/>
              </a:rPr>
              <a:t>rugged projects under budget </a:t>
            </a:r>
            <a:r>
              <a:rPr lang="en-US" sz="1600" dirty="0" smtClean="0">
                <a:latin typeface="+mj-lt"/>
              </a:rPr>
              <a:t>constraints</a:t>
            </a:r>
            <a:endParaRPr lang="en-US" sz="16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OEMs – Long life cycle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Retail – Mobile </a:t>
            </a:r>
            <a:r>
              <a:rPr lang="en-US" sz="1400" dirty="0" smtClean="0">
                <a:latin typeface="+mj-lt"/>
              </a:rPr>
              <a:t>POS, line busting, specialty retail shops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Healthcare </a:t>
            </a:r>
            <a:r>
              <a:rPr lang="en-US" sz="1400" dirty="0" smtClean="0">
                <a:latin typeface="+mj-lt"/>
              </a:rPr>
              <a:t>– Home Health, &amp; Hospice service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Direct Store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Construction – Trade contractors, Inspectors</a:t>
            </a:r>
          </a:p>
        </p:txBody>
      </p:sp>
    </p:spTree>
    <p:extLst>
      <p:ext uri="{BB962C8B-B14F-4D97-AF65-F5344CB8AC3E}">
        <p14:creationId xmlns:p14="http://schemas.microsoft.com/office/powerpoint/2010/main" val="31109198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56437" y="526021"/>
            <a:ext cx="8032056" cy="477054"/>
          </a:xfrm>
          <a:prstGeom prst="rect">
            <a:avLst/>
          </a:prstGeom>
          <a:effectLst>
            <a:outerShdw blurRad="304800" dist="38100" dir="2700000">
              <a:srgbClr val="FFFFFF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500" b="1" dirty="0" smtClean="0">
                <a:solidFill>
                  <a:schemeClr val="accent4"/>
                </a:solidFill>
                <a:latin typeface="+mj-lt"/>
              </a:rPr>
              <a:t>Summary</a:t>
            </a:r>
          </a:p>
        </p:txBody>
      </p:sp>
      <p:pic>
        <p:nvPicPr>
          <p:cNvPr id="10" name="Picture 9" descr="Motion LogoTM_Color_Transparent(for Screen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87" y="6149807"/>
            <a:ext cx="1188991" cy="4832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5546" y="1175730"/>
            <a:ext cx="7979094" cy="31700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Easy to Integrate. Easy to Support. Easy to Deploy.</a:t>
            </a:r>
          </a:p>
          <a:p>
            <a:endParaRPr lang="en-US" sz="1600" b="1" dirty="0" smtClean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Designed for seamless integration; offering security, manageability and performance to support critical applications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Flexible for mobile work environments with a durable, bright display and peripherals to support “anywhere” computing</a:t>
            </a: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The light </a:t>
            </a:r>
            <a:r>
              <a:rPr lang="en-US" sz="1800" dirty="0">
                <a:solidFill>
                  <a:schemeClr val="accent4"/>
                </a:solidFill>
                <a:latin typeface="+mj-lt"/>
              </a:rPr>
              <a:t>weight and mobility of </a:t>
            </a: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a small </a:t>
            </a:r>
            <a:r>
              <a:rPr lang="en-US" sz="1800" dirty="0">
                <a:solidFill>
                  <a:schemeClr val="accent4"/>
                </a:solidFill>
                <a:latin typeface="+mj-lt"/>
              </a:rPr>
              <a:t>form-factor </a:t>
            </a: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device </a:t>
            </a:r>
            <a:r>
              <a:rPr lang="en-US" sz="1800" dirty="0">
                <a:solidFill>
                  <a:schemeClr val="accent4"/>
                </a:solidFill>
                <a:latin typeface="+mj-lt"/>
              </a:rPr>
              <a:t>with </a:t>
            </a: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the durability </a:t>
            </a:r>
            <a:r>
              <a:rPr lang="en-US" sz="1800" dirty="0">
                <a:solidFill>
                  <a:schemeClr val="accent4"/>
                </a:solidFill>
                <a:latin typeface="+mj-lt"/>
              </a:rPr>
              <a:t>needed for </a:t>
            </a: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demanding mobile workflows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Features SlateMate™ for flexible integration of documentation tools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 marL="274320" indent="-274320">
              <a:spcAft>
                <a:spcPts val="600"/>
              </a:spcAft>
              <a:buClr>
                <a:srgbClr val="0E55AC"/>
              </a:buClr>
              <a:buFont typeface="Arial" pitchFamily="34" charset="0"/>
              <a:buChar char="•"/>
            </a:pPr>
            <a:endParaRPr lang="en-US" sz="18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6688" y="5102493"/>
            <a:ext cx="4891872" cy="738664"/>
          </a:xfrm>
          <a:prstGeom prst="rect">
            <a:avLst/>
          </a:prstGeom>
          <a:effectLst>
            <a:outerShdw blurRad="304800" dist="38100" dir="2700000">
              <a:srgbClr val="FFFFFF">
                <a:alpha val="43000"/>
              </a:srgbClr>
            </a:outerShdw>
          </a:effectLst>
        </p:spPr>
        <p:txBody>
          <a:bodyPr wrap="square" anchor="b">
            <a:spAutoFit/>
          </a:bodyPr>
          <a:lstStyle/>
          <a:p>
            <a:pPr algn="ctr"/>
            <a:r>
              <a:rPr lang="en-US" sz="42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Motion</a:t>
            </a:r>
            <a:r>
              <a:rPr lang="en-US" sz="4400" baseline="300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®</a:t>
            </a:r>
            <a:r>
              <a:rPr lang="en-US" sz="4200" dirty="0" smtClean="0">
                <a:gradFill flip="none" rotWithShape="1">
                  <a:gsLst>
                    <a:gs pos="1000">
                      <a:srgbClr val="FFFFFF"/>
                    </a:gs>
                    <a:gs pos="100000">
                      <a:schemeClr val="tx1">
                        <a:lumMod val="10000"/>
                        <a:lumOff val="90000"/>
                      </a:schemeClr>
                    </a:gs>
                  </a:gsLst>
                  <a:lin ang="4620000" scaled="0"/>
                  <a:tileRect/>
                </a:gradFill>
                <a:latin typeface="+mj-lt"/>
              </a:rPr>
              <a:t> CL920</a:t>
            </a:r>
            <a:endParaRPr lang="en-US" sz="4200" dirty="0">
              <a:gradFill flip="none" rotWithShape="1">
                <a:gsLst>
                  <a:gs pos="1000">
                    <a:srgbClr val="FFFFFF"/>
                  </a:gs>
                  <a:gs pos="100000">
                    <a:schemeClr val="tx1">
                      <a:lumMod val="10000"/>
                      <a:lumOff val="90000"/>
                    </a:schemeClr>
                  </a:gs>
                </a:gsLst>
                <a:lin ang="4620000" scaled="0"/>
                <a:tileRect/>
              </a:gra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845" y="4104961"/>
            <a:ext cx="4456669" cy="29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4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on_Template_2011_v1">
  <a:themeElements>
    <a:clrScheme name="Motion Computing Template">
      <a:dk1>
        <a:srgbClr val="00264C"/>
      </a:dk1>
      <a:lt1>
        <a:srgbClr val="FFFFFF"/>
      </a:lt1>
      <a:dk2>
        <a:srgbClr val="474747"/>
      </a:dk2>
      <a:lt2>
        <a:srgbClr val="333333"/>
      </a:lt2>
      <a:accent1>
        <a:srgbClr val="0E55AC"/>
      </a:accent1>
      <a:accent2>
        <a:srgbClr val="1C69A4"/>
      </a:accent2>
      <a:accent3>
        <a:srgbClr val="FFFFE9"/>
      </a:accent3>
      <a:accent4>
        <a:srgbClr val="083871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Motion Accessory Overview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on Computing Template">
        <a:dk1>
          <a:srgbClr val="00264C"/>
        </a:dk1>
        <a:lt1>
          <a:srgbClr val="FFFFFF"/>
        </a:lt1>
        <a:dk2>
          <a:srgbClr val="474747"/>
        </a:dk2>
        <a:lt2>
          <a:srgbClr val="333333"/>
        </a:lt2>
        <a:accent1>
          <a:srgbClr val="0E55AC"/>
        </a:accent1>
        <a:accent2>
          <a:srgbClr val="1C69A4"/>
        </a:accent2>
        <a:accent3>
          <a:srgbClr val="FFFFE9"/>
        </a:accent3>
        <a:accent4>
          <a:srgbClr val="083871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UseListItemWorkspace xmlns="83c1a619-ac4e-4559-86f1-ac3200b26be2">false</UseListItemWorkspace>
    <ListItemWorkspaceUrl xmlns="83c1a619-ac4e-4559-86f1-ac3200b26be2">
      <Url xsi:nil="true"/>
      <Description xsi:nil="true"/>
    </ListItemWorkspace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544F57AAFA464E89651EA1F7441D46" ma:contentTypeVersion="2" ma:contentTypeDescription="Create a new document." ma:contentTypeScope="" ma:versionID="38be5821b5c2419628701878a32440a3">
  <xsd:schema xmlns:xsd="http://www.w3.org/2001/XMLSchema" xmlns:p="http://schemas.microsoft.com/office/2006/metadata/properties" xmlns:ns2="83c1a619-ac4e-4559-86f1-ac3200b26be2" targetNamespace="http://schemas.microsoft.com/office/2006/metadata/properties" ma:root="true" ma:fieldsID="7f818cfbbcce2761a2a234537ea2d2a2" ns2:_="">
    <xsd:import namespace="83c1a619-ac4e-4559-86f1-ac3200b26be2"/>
    <xsd:element name="properties">
      <xsd:complexType>
        <xsd:sequence>
          <xsd:element name="documentManagement">
            <xsd:complexType>
              <xsd:all>
                <xsd:element ref="ns2:UseListItemWorkspace" minOccurs="0"/>
                <xsd:element ref="ns2:ListItemWorkspaceUr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3c1a619-ac4e-4559-86f1-ac3200b26be2" elementFormDefault="qualified">
    <xsd:import namespace="http://schemas.microsoft.com/office/2006/documentManagement/types"/>
    <xsd:element name="UseListItemWorkspace" ma:index="8" nillable="true" ma:displayName="Use List Item Workspace" ma:default="FALSE" ma:internalName="UseListItemWorkspace">
      <xsd:simpleType>
        <xsd:restriction base="dms:Boolean"/>
      </xsd:simpleType>
    </xsd:element>
    <xsd:element name="ListItemWorkspaceUrl" ma:index="9" nillable="true" ma:displayName="List Item Workspace Url" ma:internalName="ListItemWorkspac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81F1CEB-2B3F-483F-BA71-3039D40938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D0142E-118C-4EE5-BAC9-29526147B500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83c1a619-ac4e-4559-86f1-ac3200b26be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7293AA7-88F5-43BC-A3DA-3AD1B1F90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1a619-ac4e-4559-86f1-ac3200b26be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2084</Words>
  <Application>Microsoft Office PowerPoint</Application>
  <PresentationFormat>On-screen Show (4:3)</PresentationFormat>
  <Paragraphs>413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Motion_Template_2011_v1</vt:lpstr>
      <vt:lpstr>PowerPoint Presentation</vt:lpstr>
      <vt:lpstr>PowerPoint Presentation</vt:lpstr>
      <vt:lpstr>Motion CL920: What’s New?</vt:lpstr>
      <vt:lpstr>Motion CL920: What’s the same?</vt:lpstr>
      <vt:lpstr>PowerPoint Presentation</vt:lpstr>
      <vt:lpstr>PowerPoint Presentation</vt:lpstr>
      <vt:lpstr>PowerPoint Presentation</vt:lpstr>
      <vt:lpstr>Motion Portfolio Target Workflow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Built for Mobile Business</vt:lpstr>
      <vt:lpstr>Connected, Flexible and Integrated</vt:lpstr>
      <vt:lpstr>Durable &amp; Mobile </vt:lpstr>
      <vt:lpstr>Balanced &amp; Optimised</vt:lpstr>
      <vt:lpstr>Bright, Visible and Durable Display</vt:lpstr>
      <vt:lpstr>PowerPoint Presentation</vt:lpstr>
      <vt:lpstr>Intuitive Countertop Dock </vt:lpstr>
      <vt:lpstr>PowerPoint Presentation</vt:lpstr>
      <vt:lpstr>PowerPoint Presentation</vt:lpstr>
      <vt:lpstr>PowerPoint Presentation</vt:lpstr>
      <vt:lpstr>CL920  SlateMate™  </vt:lpstr>
      <vt:lpstr>PowerPoint Presentation</vt:lpstr>
      <vt:lpstr>PowerPoint Presentation</vt:lpstr>
      <vt:lpstr>PowerPoint Presentation</vt:lpstr>
      <vt:lpstr>CL920 Product Tour </vt:lpstr>
      <vt:lpstr>CL920 Product Tour </vt:lpstr>
      <vt:lpstr>CL920 Product Tour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CL920 presentation</dc:title>
  <dc:creator/>
  <cp:lastModifiedBy/>
  <cp:revision>1</cp:revision>
  <cp:lastPrinted>2011-03-18T19:38:27Z</cp:lastPrinted>
  <dcterms:created xsi:type="dcterms:W3CDTF">2011-06-09T15:48:23Z</dcterms:created>
  <dcterms:modified xsi:type="dcterms:W3CDTF">2014-09-25T23:34:30Z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0x010100F4544F57AAFA464E89651EA1F7441D46</vt:lpwstr>
  </property>
</Properties>
</file>